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Lst>
  <p:sldSz cx="12490450" cy="70231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8" d="100"/>
          <a:sy n="108" d="100"/>
        </p:scale>
        <p:origin x="-534" y="-90"/>
      </p:cViewPr>
      <p:guideLst>
        <p:guide orient="horz" pos="2212"/>
        <p:guide pos="393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6784" y="2181716"/>
            <a:ext cx="10616883" cy="150541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73568" y="3979757"/>
            <a:ext cx="8743315" cy="1794792"/>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55576" y="281252"/>
            <a:ext cx="2810351" cy="599239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4522" y="281252"/>
            <a:ext cx="8222880" cy="599239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86660" y="4512993"/>
            <a:ext cx="10616883" cy="139486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86660" y="2976690"/>
            <a:ext cx="10616883" cy="1536302"/>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4523" y="1638725"/>
            <a:ext cx="5516615" cy="46349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349312" y="1638725"/>
            <a:ext cx="5516615" cy="46349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2/23/2013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24522" y="1572070"/>
            <a:ext cx="5518785" cy="6551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4522" y="2227232"/>
            <a:ext cx="5518785" cy="40464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344981" y="1572070"/>
            <a:ext cx="5520953" cy="6551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44981" y="2227232"/>
            <a:ext cx="5520953" cy="40464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2/23/2013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2/23/2013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2/23/2013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4527" y="279623"/>
            <a:ext cx="4109272" cy="119002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883419" y="279626"/>
            <a:ext cx="6982509" cy="599402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4527" y="1469654"/>
            <a:ext cx="4109272" cy="480399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2/23/2013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48216" y="4916170"/>
            <a:ext cx="7494270" cy="580383"/>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448216" y="627526"/>
            <a:ext cx="7494270" cy="42138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448216" y="5496553"/>
            <a:ext cx="7494270" cy="82423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2/23/2013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523" y="281249"/>
            <a:ext cx="11241405" cy="1170517"/>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4523" y="1638725"/>
            <a:ext cx="11241405" cy="463492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4523" y="6509376"/>
            <a:ext cx="2914438" cy="373916"/>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2/23/2013</a:t>
            </a:fld>
            <a:endParaRPr lang="en-US"/>
          </a:p>
        </p:txBody>
      </p:sp>
      <p:sp>
        <p:nvSpPr>
          <p:cNvPr id="5" name="Footer Placeholder 4"/>
          <p:cNvSpPr>
            <a:spLocks noGrp="1"/>
          </p:cNvSpPr>
          <p:nvPr>
            <p:ph type="ftr" sz="quarter" idx="3"/>
          </p:nvPr>
        </p:nvSpPr>
        <p:spPr>
          <a:xfrm>
            <a:off x="4267571" y="6509376"/>
            <a:ext cx="3955309" cy="373916"/>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951489" y="6509376"/>
            <a:ext cx="2914438" cy="373916"/>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slideLayout" Target="../slideLayouts/slideLayout5.xml"/><Relationship Id="rId7" Type="http://schemas.openxmlformats.org/officeDocument/2006/relationships/slide" Target="slide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slide" Target="slide1.xml"/><Relationship Id="rId5" Type="http://schemas.openxmlformats.org/officeDocument/2006/relationships/image" Target="../media/image2.jpeg"/><Relationship Id="rId4" Type="http://schemas.openxmlformats.org/officeDocument/2006/relationships/image" Target="../media/image1.jpeg"/><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slide" Target="slide2.xml"/><Relationship Id="rId2" Type="http://schemas.openxmlformats.org/officeDocument/2006/relationships/image" Target="../media/image1.jpeg"/><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3.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slide" Target="slide2.xml"/><Relationship Id="rId2" Type="http://schemas.openxmlformats.org/officeDocument/2006/relationships/image" Target="../media/image1.jpeg"/><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3.xm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slide" Target="slide2.xml"/><Relationship Id="rId2" Type="http://schemas.openxmlformats.org/officeDocument/2006/relationships/image" Target="../media/image1.jpeg"/><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3.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slide" Target="slide2.xml"/><Relationship Id="rId2" Type="http://schemas.openxmlformats.org/officeDocument/2006/relationships/image" Target="../media/image1.jpeg"/><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3.xml"/><Relationship Id="rId4" Type="http://schemas.openxmlformats.org/officeDocument/2006/relationships/image" Target="../media/image14.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slide" Target="slide3.xml"/><Relationship Id="rId2" Type="http://schemas.openxmlformats.org/officeDocument/2006/relationships/image" Target="../media/image1.jpeg"/><Relationship Id="rId1" Type="http://schemas.openxmlformats.org/officeDocument/2006/relationships/slideLayout" Target="../slideLayouts/slideLayout5.xml"/><Relationship Id="rId6" Type="http://schemas.openxmlformats.org/officeDocument/2006/relationships/slide" Target="slide2.xml"/><Relationship Id="rId5" Type="http://schemas.openxmlformats.org/officeDocument/2006/relationships/slide" Target="slide1.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13.xml"/><Relationship Id="rId3" Type="http://schemas.openxmlformats.org/officeDocument/2006/relationships/image" Target="../media/image2.jpeg"/><Relationship Id="rId7" Type="http://schemas.openxmlformats.org/officeDocument/2006/relationships/slide" Target="slide7.xml"/><Relationship Id="rId12" Type="http://schemas.openxmlformats.org/officeDocument/2006/relationships/slide" Target="slide12.xml"/><Relationship Id="rId2" Type="http://schemas.openxmlformats.org/officeDocument/2006/relationships/image" Target="../media/image1.jpeg"/><Relationship Id="rId16" Type="http://schemas.openxmlformats.org/officeDocument/2006/relationships/slide" Target="slide3.xml"/><Relationship Id="rId1" Type="http://schemas.openxmlformats.org/officeDocument/2006/relationships/slideLayout" Target="../slideLayouts/slideLayout5.xml"/><Relationship Id="rId6" Type="http://schemas.openxmlformats.org/officeDocument/2006/relationships/slide" Target="slide6.xml"/><Relationship Id="rId11" Type="http://schemas.openxmlformats.org/officeDocument/2006/relationships/slide" Target="slide11.xml"/><Relationship Id="rId5" Type="http://schemas.openxmlformats.org/officeDocument/2006/relationships/slide" Target="slide5.xml"/><Relationship Id="rId15" Type="http://schemas.openxmlformats.org/officeDocument/2006/relationships/slide" Target="slide2.xml"/><Relationship Id="rId10" Type="http://schemas.openxmlformats.org/officeDocument/2006/relationships/slide" Target="slide10.xml"/><Relationship Id="rId4" Type="http://schemas.openxmlformats.org/officeDocument/2006/relationships/slide" Target="slide4.xml"/><Relationship Id="rId9" Type="http://schemas.openxmlformats.org/officeDocument/2006/relationships/slide" Target="slide9.xml"/><Relationship Id="rId14" Type="http://schemas.openxmlformats.org/officeDocument/2006/relationships/slide" Target="slide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slide" Target="slide2.xml"/><Relationship Id="rId2" Type="http://schemas.openxmlformats.org/officeDocument/2006/relationships/image" Target="../media/image1.jpeg"/><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image" Target="../media/image5.jpeg"/><Relationship Id="rId4" Type="http://schemas.openxmlformats.org/officeDocument/2006/relationships/slide" Target="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slide" Target="slide2.xml"/><Relationship Id="rId2" Type="http://schemas.openxmlformats.org/officeDocument/2006/relationships/image" Target="../media/image1.jpeg"/><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image" Target="../media/image6.png"/><Relationship Id="rId4" Type="http://schemas.openxmlformats.org/officeDocument/2006/relationships/slide" Target="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slide" Target="slide2.xml"/><Relationship Id="rId2" Type="http://schemas.openxmlformats.org/officeDocument/2006/relationships/image" Target="../media/image1.jpeg"/><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slide" Target="slide2.xml"/><Relationship Id="rId2" Type="http://schemas.openxmlformats.org/officeDocument/2006/relationships/image" Target="../media/image1.jpeg"/><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slide" Target="slide2.xml"/><Relationship Id="rId2" Type="http://schemas.openxmlformats.org/officeDocument/2006/relationships/image" Target="../media/image1.jpeg"/><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3.xml"/><Relationship Id="rId4" Type="http://schemas.openxmlformats.org/officeDocument/2006/relationships/image" Target="../media/image9.gif"/></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slide" Target="slide2.xml"/><Relationship Id="rId2" Type="http://schemas.openxmlformats.org/officeDocument/2006/relationships/image" Target="../media/image1.jpeg"/><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3.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xiang\Documents\GitHub\STim\StoryBoard\image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6533" y="4436582"/>
            <a:ext cx="2589167" cy="258651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a:off x="6245225" y="0"/>
            <a:ext cx="0" cy="7023100"/>
          </a:xfrm>
          <a:prstGeom prst="line">
            <a:avLst/>
          </a:prstGeom>
        </p:spPr>
        <p:style>
          <a:lnRef idx="1">
            <a:schemeClr val="accent1"/>
          </a:lnRef>
          <a:fillRef idx="0">
            <a:schemeClr val="accent1"/>
          </a:fillRef>
          <a:effectRef idx="0">
            <a:schemeClr val="accent1"/>
          </a:effectRef>
          <a:fontRef idx="minor">
            <a:schemeClr val="tx1"/>
          </a:fontRef>
        </p:style>
      </p:cxnSp>
      <p:pic>
        <p:nvPicPr>
          <p:cNvPr id="1027" name="Picture 3" descr="C:\Users\xiang\Documents\GitHub\STim\StoryBoard\worldisflat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61306" y="4436582"/>
            <a:ext cx="2706263" cy="258651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54001" y="984910"/>
            <a:ext cx="3352800" cy="1200329"/>
          </a:xfrm>
          <a:prstGeom prst="rect">
            <a:avLst/>
          </a:prstGeom>
          <a:noFill/>
        </p:spPr>
        <p:txBody>
          <a:bodyPr wrap="square" rtlCol="0">
            <a:spAutoFit/>
          </a:bodyPr>
          <a:lstStyle/>
          <a:p>
            <a:r>
              <a:rPr lang="en-CA" sz="1200" dirty="0" smtClean="0"/>
              <a:t>An </a:t>
            </a:r>
            <a:r>
              <a:rPr lang="en-CA" sz="1200" dirty="0"/>
              <a:t>international bestselling book by Thomas Friedman that </a:t>
            </a:r>
            <a:r>
              <a:rPr lang="en-CA" sz="1200" dirty="0" smtClean="0"/>
              <a:t>analyzes globalization</a:t>
            </a:r>
            <a:r>
              <a:rPr lang="en-CA" sz="1200" dirty="0"/>
              <a:t>, primarily in the early 21st century. The title is a metaphor for viewing the world as a level playing field in terms of commerce, where all competitors have an equal opportunity. </a:t>
            </a:r>
          </a:p>
        </p:txBody>
      </p:sp>
      <p:sp>
        <p:nvSpPr>
          <p:cNvPr id="4" name="Rectangle 3">
            <a:hlinkClick r:id="rId6" action="ppaction://hlinksldjump"/>
          </p:cNvPr>
          <p:cNvSpPr/>
          <p:nvPr/>
        </p:nvSpPr>
        <p:spPr>
          <a:xfrm>
            <a:off x="4569071" y="652351"/>
            <a:ext cx="1444501" cy="5067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The World is Flat</a:t>
            </a:r>
            <a:endParaRPr lang="en-CA" dirty="0">
              <a:solidFill>
                <a:schemeClr val="tx1"/>
              </a:solidFill>
            </a:endParaRPr>
          </a:p>
        </p:txBody>
      </p:sp>
      <p:sp>
        <p:nvSpPr>
          <p:cNvPr id="12" name="Rectangle 11">
            <a:hlinkClick r:id="rId7" action="ppaction://hlinksldjump"/>
          </p:cNvPr>
          <p:cNvSpPr/>
          <p:nvPr/>
        </p:nvSpPr>
        <p:spPr>
          <a:xfrm>
            <a:off x="4569070" y="2006568"/>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Author</a:t>
            </a:r>
            <a:endParaRPr lang="en-CA" dirty="0">
              <a:solidFill>
                <a:schemeClr val="tx1"/>
              </a:solidFill>
            </a:endParaRPr>
          </a:p>
        </p:txBody>
      </p:sp>
      <p:sp>
        <p:nvSpPr>
          <p:cNvPr id="14" name="Rectangle 13">
            <a:hlinkClick r:id="rId8" action="ppaction://hlinksldjump"/>
          </p:cNvPr>
          <p:cNvSpPr/>
          <p:nvPr/>
        </p:nvSpPr>
        <p:spPr>
          <a:xfrm>
            <a:off x="4568826" y="3226976"/>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Detail</a:t>
            </a:r>
            <a:endParaRPr lang="en-CA" dirty="0">
              <a:solidFill>
                <a:schemeClr val="tx1"/>
              </a:solidFill>
            </a:endParaRPr>
          </a:p>
        </p:txBody>
      </p:sp>
      <p:sp>
        <p:nvSpPr>
          <p:cNvPr id="5" name="TextBox 4"/>
          <p:cNvSpPr txBox="1"/>
          <p:nvPr/>
        </p:nvSpPr>
        <p:spPr>
          <a:xfrm>
            <a:off x="254000" y="652351"/>
            <a:ext cx="3277087" cy="369332"/>
          </a:xfrm>
          <a:prstGeom prst="rect">
            <a:avLst/>
          </a:prstGeom>
          <a:noFill/>
        </p:spPr>
        <p:txBody>
          <a:bodyPr wrap="square" rtlCol="0">
            <a:spAutoFit/>
          </a:bodyPr>
          <a:lstStyle/>
          <a:p>
            <a:r>
              <a:rPr lang="en-CA" b="1" i="1" dirty="0"/>
              <a:t>The World Is Flat</a:t>
            </a:r>
            <a:endParaRPr lang="en-CA" dirty="0"/>
          </a:p>
        </p:txBody>
      </p:sp>
      <p:pic>
        <p:nvPicPr>
          <p:cNvPr id="2" name="The World is Flat Book Trailer.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377337" y="2247380"/>
            <a:ext cx="3153263" cy="1800225"/>
          </a:xfrm>
          <a:prstGeom prst="rect">
            <a:avLst/>
          </a:prstGeom>
        </p:spPr>
      </p:pic>
    </p:spTree>
    <p:extLst>
      <p:ext uri="{BB962C8B-B14F-4D97-AF65-F5344CB8AC3E}">
        <p14:creationId xmlns:p14="http://schemas.microsoft.com/office/powerpoint/2010/main" val="15454317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22642">
                <p:cTn id="7" fill="hold" display="0">
                  <p:stCondLst>
                    <p:cond delay="indefinite"/>
                  </p:stCondLst>
                </p:cTn>
                <p:tgtEl>
                  <p:spTgt spid="2"/>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xiang\Documents\GitHub\STim\StoryBoard\imag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6533" y="4436582"/>
            <a:ext cx="2589167" cy="258651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a:off x="6245225" y="0"/>
            <a:ext cx="0" cy="7023100"/>
          </a:xfrm>
          <a:prstGeom prst="line">
            <a:avLst/>
          </a:prstGeom>
        </p:spPr>
        <p:style>
          <a:lnRef idx="1">
            <a:schemeClr val="accent1"/>
          </a:lnRef>
          <a:fillRef idx="0">
            <a:schemeClr val="accent1"/>
          </a:fillRef>
          <a:effectRef idx="0">
            <a:schemeClr val="accent1"/>
          </a:effectRef>
          <a:fontRef idx="minor">
            <a:schemeClr val="tx1"/>
          </a:fontRef>
        </p:style>
      </p:cxnSp>
      <p:pic>
        <p:nvPicPr>
          <p:cNvPr id="1027" name="Picture 3" descr="C:\Users\xiang\Documents\GitHub\STim\StoryBoard\worldisflat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1306" y="4436582"/>
            <a:ext cx="2706263" cy="258651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371960" y="1552056"/>
            <a:ext cx="3434863" cy="707886"/>
          </a:xfrm>
          <a:prstGeom prst="rect">
            <a:avLst/>
          </a:prstGeom>
          <a:noFill/>
        </p:spPr>
        <p:txBody>
          <a:bodyPr wrap="square" rtlCol="0">
            <a:spAutoFit/>
          </a:bodyPr>
          <a:lstStyle/>
          <a:p>
            <a:r>
              <a:rPr lang="en-CA" sz="1000" dirty="0"/>
              <a:t>Friedman compares the modern retail supply chain to a river, and points to Wal-Mart as the best example of a company using technology to streamline item sales, distribution, and shipping.</a:t>
            </a:r>
          </a:p>
        </p:txBody>
      </p:sp>
      <p:sp>
        <p:nvSpPr>
          <p:cNvPr id="27" name="TextBox 26"/>
          <p:cNvSpPr txBox="1"/>
          <p:nvPr/>
        </p:nvSpPr>
        <p:spPr>
          <a:xfrm>
            <a:off x="427721" y="652351"/>
            <a:ext cx="2388503" cy="307777"/>
          </a:xfrm>
          <a:prstGeom prst="rect">
            <a:avLst/>
          </a:prstGeom>
          <a:noFill/>
        </p:spPr>
        <p:txBody>
          <a:bodyPr wrap="square" rtlCol="0">
            <a:spAutoFit/>
          </a:bodyPr>
          <a:lstStyle/>
          <a:p>
            <a:pPr lvl="0"/>
            <a:r>
              <a:rPr lang="en-CA" sz="1400" b="1" dirty="0"/>
              <a:t>Supply-chaining</a:t>
            </a:r>
            <a:endParaRPr lang="en-CA" sz="1400" b="1" dirty="0">
              <a:solidFill>
                <a:prstClr val="black"/>
              </a:solidFill>
            </a:endParaRPr>
          </a:p>
        </p:txBody>
      </p:sp>
      <p:pic>
        <p:nvPicPr>
          <p:cNvPr id="24" name="Picture 2" descr="C:\Users\xiang\Documents\GitHub\STim\StoryBoard\The World Is Flat\supply_chain_diagra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96720" y="652351"/>
            <a:ext cx="1210104" cy="892406"/>
          </a:xfrm>
          <a:prstGeom prst="rect">
            <a:avLst/>
          </a:prstGeom>
          <a:noFill/>
          <a:extLst>
            <a:ext uri="{909E8E84-426E-40DD-AFC4-6F175D3DCCD1}">
              <a14:hiddenFill xmlns:a14="http://schemas.microsoft.com/office/drawing/2010/main">
                <a:solidFill>
                  <a:srgbClr val="FFFFFF"/>
                </a:solidFill>
              </a14:hiddenFill>
            </a:ext>
          </a:extLst>
        </p:spPr>
      </p:pic>
      <p:sp>
        <p:nvSpPr>
          <p:cNvPr id="16" name="Left Arrow 15">
            <a:hlinkClick r:id="rId5" action="ppaction://hlinksldjump"/>
          </p:cNvPr>
          <p:cNvSpPr/>
          <p:nvPr/>
        </p:nvSpPr>
        <p:spPr>
          <a:xfrm>
            <a:off x="427722" y="3862772"/>
            <a:ext cx="940703" cy="667632"/>
          </a:xfrm>
          <a:prstGeom prst="lef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prstClr val="black"/>
                </a:solidFill>
              </a:rPr>
              <a:t>Back</a:t>
            </a:r>
            <a:endParaRPr lang="en-CA" b="1" dirty="0">
              <a:solidFill>
                <a:prstClr val="black"/>
              </a:solidFill>
            </a:endParaRPr>
          </a:p>
          <a:p>
            <a:pPr lvl="0" algn="ctr"/>
            <a:endParaRPr lang="en-CA" b="1" dirty="0" smtClean="0">
              <a:solidFill>
                <a:prstClr val="black"/>
              </a:solidFill>
            </a:endParaRPr>
          </a:p>
          <a:p>
            <a:pPr algn="ctr"/>
            <a:endParaRPr lang="en-CA" dirty="0"/>
          </a:p>
        </p:txBody>
      </p:sp>
      <p:sp>
        <p:nvSpPr>
          <p:cNvPr id="34" name="Rectangle 33">
            <a:hlinkClick r:id="rId6" action="ppaction://hlinksldjump"/>
          </p:cNvPr>
          <p:cNvSpPr/>
          <p:nvPr/>
        </p:nvSpPr>
        <p:spPr>
          <a:xfrm>
            <a:off x="4569071" y="652351"/>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The World is Flat</a:t>
            </a:r>
            <a:endParaRPr lang="en-CA" dirty="0">
              <a:solidFill>
                <a:schemeClr val="tx1"/>
              </a:solidFill>
            </a:endParaRPr>
          </a:p>
        </p:txBody>
      </p:sp>
      <p:sp>
        <p:nvSpPr>
          <p:cNvPr id="35" name="Rectangle 34">
            <a:hlinkClick r:id="rId7" action="ppaction://hlinksldjump"/>
          </p:cNvPr>
          <p:cNvSpPr/>
          <p:nvPr/>
        </p:nvSpPr>
        <p:spPr>
          <a:xfrm>
            <a:off x="4569070" y="2006568"/>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Author</a:t>
            </a:r>
            <a:endParaRPr lang="en-CA" dirty="0">
              <a:solidFill>
                <a:schemeClr val="tx1"/>
              </a:solidFill>
            </a:endParaRPr>
          </a:p>
        </p:txBody>
      </p:sp>
      <p:sp>
        <p:nvSpPr>
          <p:cNvPr id="36" name="Rectangle 35">
            <a:hlinkClick r:id="rId5" action="ppaction://hlinksldjump"/>
          </p:cNvPr>
          <p:cNvSpPr/>
          <p:nvPr/>
        </p:nvSpPr>
        <p:spPr>
          <a:xfrm>
            <a:off x="4568826" y="3226976"/>
            <a:ext cx="1444501" cy="5067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Detail</a:t>
            </a:r>
            <a:endParaRPr lang="en-CA" dirty="0">
              <a:solidFill>
                <a:schemeClr val="tx1"/>
              </a:solidFill>
            </a:endParaRPr>
          </a:p>
        </p:txBody>
      </p:sp>
    </p:spTree>
    <p:extLst>
      <p:ext uri="{BB962C8B-B14F-4D97-AF65-F5344CB8AC3E}">
        <p14:creationId xmlns:p14="http://schemas.microsoft.com/office/powerpoint/2010/main" val="37516783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xiang\Documents\GitHub\STim\StoryBoard\imag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6533" y="4436582"/>
            <a:ext cx="2589167" cy="258651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a:off x="6245225" y="0"/>
            <a:ext cx="0" cy="7023100"/>
          </a:xfrm>
          <a:prstGeom prst="line">
            <a:avLst/>
          </a:prstGeom>
        </p:spPr>
        <p:style>
          <a:lnRef idx="1">
            <a:schemeClr val="accent1"/>
          </a:lnRef>
          <a:fillRef idx="0">
            <a:schemeClr val="accent1"/>
          </a:fillRef>
          <a:effectRef idx="0">
            <a:schemeClr val="accent1"/>
          </a:effectRef>
          <a:fontRef idx="minor">
            <a:schemeClr val="tx1"/>
          </a:fontRef>
        </p:style>
      </p:cxnSp>
      <p:pic>
        <p:nvPicPr>
          <p:cNvPr id="1027" name="Picture 3" descr="C:\Users\xiang\Documents\GitHub\STim\StoryBoard\worldisflat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1306" y="4436582"/>
            <a:ext cx="2706263" cy="258651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400857" y="1552056"/>
            <a:ext cx="3434863" cy="861774"/>
          </a:xfrm>
          <a:prstGeom prst="rect">
            <a:avLst/>
          </a:prstGeom>
          <a:noFill/>
        </p:spPr>
        <p:txBody>
          <a:bodyPr wrap="square" rtlCol="0">
            <a:spAutoFit/>
          </a:bodyPr>
          <a:lstStyle/>
          <a:p>
            <a:r>
              <a:rPr lang="en-CA" sz="1000" dirty="0"/>
              <a:t>Friedman uses UPS as a prime example for insourcing, in which the company's employees perform services – beyond shipping – for another company. For example, UPS repairs Toshiba computers on behalf of Toshiba. The work is done at the UPS hub, by UPS employees.</a:t>
            </a:r>
          </a:p>
        </p:txBody>
      </p:sp>
      <p:sp>
        <p:nvSpPr>
          <p:cNvPr id="27" name="TextBox 26"/>
          <p:cNvSpPr txBox="1"/>
          <p:nvPr/>
        </p:nvSpPr>
        <p:spPr>
          <a:xfrm>
            <a:off x="371963" y="652351"/>
            <a:ext cx="1431176" cy="307777"/>
          </a:xfrm>
          <a:prstGeom prst="rect">
            <a:avLst/>
          </a:prstGeom>
          <a:noFill/>
        </p:spPr>
        <p:txBody>
          <a:bodyPr wrap="square" rtlCol="0">
            <a:spAutoFit/>
          </a:bodyPr>
          <a:lstStyle/>
          <a:p>
            <a:pPr lvl="0"/>
            <a:r>
              <a:rPr lang="en-CA" sz="1400" b="1" dirty="0"/>
              <a:t> Insourcing</a:t>
            </a:r>
            <a:endParaRPr lang="en-CA" sz="1400" b="1" dirty="0">
              <a:solidFill>
                <a:prstClr val="black"/>
              </a:solidFill>
            </a:endParaRPr>
          </a:p>
        </p:txBody>
      </p:sp>
      <p:pic>
        <p:nvPicPr>
          <p:cNvPr id="24" name="Picture 2" descr="C:\Users\xiang\Documents\GitHub\STim\StoryBoard\The World Is Flat\images (2dfdfdf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6720" y="652351"/>
            <a:ext cx="1210104" cy="892406"/>
          </a:xfrm>
          <a:prstGeom prst="rect">
            <a:avLst/>
          </a:prstGeom>
          <a:noFill/>
          <a:extLst>
            <a:ext uri="{909E8E84-426E-40DD-AFC4-6F175D3DCCD1}">
              <a14:hiddenFill xmlns:a14="http://schemas.microsoft.com/office/drawing/2010/main">
                <a:solidFill>
                  <a:srgbClr val="FFFFFF"/>
                </a:solidFill>
              </a14:hiddenFill>
            </a:ext>
          </a:extLst>
        </p:spPr>
      </p:pic>
      <p:sp>
        <p:nvSpPr>
          <p:cNvPr id="16" name="Left Arrow 15">
            <a:hlinkClick r:id="rId5" action="ppaction://hlinksldjump"/>
          </p:cNvPr>
          <p:cNvSpPr/>
          <p:nvPr/>
        </p:nvSpPr>
        <p:spPr>
          <a:xfrm>
            <a:off x="427722" y="3862772"/>
            <a:ext cx="940703" cy="667632"/>
          </a:xfrm>
          <a:prstGeom prst="lef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prstClr val="black"/>
                </a:solidFill>
              </a:rPr>
              <a:t>Back</a:t>
            </a:r>
            <a:endParaRPr lang="en-CA" b="1" dirty="0">
              <a:solidFill>
                <a:prstClr val="black"/>
              </a:solidFill>
            </a:endParaRPr>
          </a:p>
          <a:p>
            <a:pPr lvl="0" algn="ctr"/>
            <a:endParaRPr lang="en-CA" b="1" dirty="0" smtClean="0">
              <a:solidFill>
                <a:prstClr val="black"/>
              </a:solidFill>
            </a:endParaRPr>
          </a:p>
          <a:p>
            <a:pPr algn="ctr"/>
            <a:endParaRPr lang="en-CA" dirty="0"/>
          </a:p>
        </p:txBody>
      </p:sp>
      <p:sp>
        <p:nvSpPr>
          <p:cNvPr id="34" name="Rectangle 33">
            <a:hlinkClick r:id="rId6" action="ppaction://hlinksldjump"/>
          </p:cNvPr>
          <p:cNvSpPr/>
          <p:nvPr/>
        </p:nvSpPr>
        <p:spPr>
          <a:xfrm>
            <a:off x="4569071" y="652351"/>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The World is Flat</a:t>
            </a:r>
            <a:endParaRPr lang="en-CA" dirty="0">
              <a:solidFill>
                <a:schemeClr val="tx1"/>
              </a:solidFill>
            </a:endParaRPr>
          </a:p>
        </p:txBody>
      </p:sp>
      <p:sp>
        <p:nvSpPr>
          <p:cNvPr id="35" name="Rectangle 34">
            <a:hlinkClick r:id="rId7" action="ppaction://hlinksldjump"/>
          </p:cNvPr>
          <p:cNvSpPr/>
          <p:nvPr/>
        </p:nvSpPr>
        <p:spPr>
          <a:xfrm>
            <a:off x="4569070" y="2006568"/>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Author</a:t>
            </a:r>
            <a:endParaRPr lang="en-CA" dirty="0">
              <a:solidFill>
                <a:schemeClr val="tx1"/>
              </a:solidFill>
            </a:endParaRPr>
          </a:p>
        </p:txBody>
      </p:sp>
      <p:sp>
        <p:nvSpPr>
          <p:cNvPr id="36" name="Rectangle 35">
            <a:hlinkClick r:id="rId5" action="ppaction://hlinksldjump"/>
          </p:cNvPr>
          <p:cNvSpPr/>
          <p:nvPr/>
        </p:nvSpPr>
        <p:spPr>
          <a:xfrm>
            <a:off x="4568826" y="3226976"/>
            <a:ext cx="1444501" cy="5067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Detail</a:t>
            </a:r>
            <a:endParaRPr lang="en-CA" dirty="0">
              <a:solidFill>
                <a:schemeClr val="tx1"/>
              </a:solidFill>
            </a:endParaRPr>
          </a:p>
        </p:txBody>
      </p:sp>
    </p:spTree>
    <p:extLst>
      <p:ext uri="{BB962C8B-B14F-4D97-AF65-F5344CB8AC3E}">
        <p14:creationId xmlns:p14="http://schemas.microsoft.com/office/powerpoint/2010/main" val="2848317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xiang\Documents\GitHub\STim\StoryBoard\imag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6533" y="4436582"/>
            <a:ext cx="2589167" cy="258651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a:off x="6245225" y="0"/>
            <a:ext cx="0" cy="7023100"/>
          </a:xfrm>
          <a:prstGeom prst="line">
            <a:avLst/>
          </a:prstGeom>
        </p:spPr>
        <p:style>
          <a:lnRef idx="1">
            <a:schemeClr val="accent1"/>
          </a:lnRef>
          <a:fillRef idx="0">
            <a:schemeClr val="accent1"/>
          </a:fillRef>
          <a:effectRef idx="0">
            <a:schemeClr val="accent1"/>
          </a:effectRef>
          <a:fontRef idx="minor">
            <a:schemeClr val="tx1"/>
          </a:fontRef>
        </p:style>
      </p:cxnSp>
      <p:pic>
        <p:nvPicPr>
          <p:cNvPr id="1027" name="Picture 3" descr="C:\Users\xiang\Documents\GitHub\STim\StoryBoard\worldisflat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1306" y="4436582"/>
            <a:ext cx="2706263" cy="258651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371959" y="1552056"/>
            <a:ext cx="3434863" cy="1323439"/>
          </a:xfrm>
          <a:prstGeom prst="rect">
            <a:avLst/>
          </a:prstGeom>
          <a:noFill/>
        </p:spPr>
        <p:txBody>
          <a:bodyPr wrap="square" rtlCol="0">
            <a:spAutoFit/>
          </a:bodyPr>
          <a:lstStyle/>
          <a:p>
            <a:r>
              <a:rPr lang="en-CA" sz="1000" dirty="0"/>
              <a:t>Google and other search engines are the prime example. "Never before in the history of the planet have so many people – on their own – had the ability to find so much information about so many things and about so many other people," writes Friedman. The growth of search engines is tremendous; for example take Google, in which Friedman states that it is "now processing roughly one billion searches per day, up from 150 million just three years ago."</a:t>
            </a:r>
          </a:p>
        </p:txBody>
      </p:sp>
      <p:sp>
        <p:nvSpPr>
          <p:cNvPr id="27" name="TextBox 26"/>
          <p:cNvSpPr txBox="1"/>
          <p:nvPr/>
        </p:nvSpPr>
        <p:spPr>
          <a:xfrm>
            <a:off x="427723" y="652351"/>
            <a:ext cx="1133584" cy="307777"/>
          </a:xfrm>
          <a:prstGeom prst="rect">
            <a:avLst/>
          </a:prstGeom>
          <a:noFill/>
        </p:spPr>
        <p:txBody>
          <a:bodyPr wrap="square" rtlCol="0">
            <a:spAutoFit/>
          </a:bodyPr>
          <a:lstStyle/>
          <a:p>
            <a:pPr lvl="0"/>
            <a:r>
              <a:rPr lang="en-CA" sz="1400" b="1" dirty="0"/>
              <a:t> Informing</a:t>
            </a:r>
            <a:endParaRPr lang="en-CA" sz="1400" b="1" dirty="0">
              <a:solidFill>
                <a:prstClr val="black"/>
              </a:solidFill>
            </a:endParaRPr>
          </a:p>
        </p:txBody>
      </p:sp>
      <p:pic>
        <p:nvPicPr>
          <p:cNvPr id="16" name="Picture 3" descr="C:\Users\xiang\Documents\GitHub\STim\StoryBoard\The World Is Flat\image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6720" y="652351"/>
            <a:ext cx="1210104" cy="899705"/>
          </a:xfrm>
          <a:prstGeom prst="rect">
            <a:avLst/>
          </a:prstGeom>
          <a:noFill/>
          <a:extLst>
            <a:ext uri="{909E8E84-426E-40DD-AFC4-6F175D3DCCD1}">
              <a14:hiddenFill xmlns:a14="http://schemas.microsoft.com/office/drawing/2010/main">
                <a:solidFill>
                  <a:srgbClr val="FFFFFF"/>
                </a:solidFill>
              </a14:hiddenFill>
            </a:ext>
          </a:extLst>
        </p:spPr>
      </p:pic>
      <p:sp>
        <p:nvSpPr>
          <p:cNvPr id="24" name="Left Arrow 23">
            <a:hlinkClick r:id="rId5" action="ppaction://hlinksldjump"/>
          </p:cNvPr>
          <p:cNvSpPr/>
          <p:nvPr/>
        </p:nvSpPr>
        <p:spPr>
          <a:xfrm>
            <a:off x="427722" y="3862772"/>
            <a:ext cx="940703" cy="667632"/>
          </a:xfrm>
          <a:prstGeom prst="lef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prstClr val="black"/>
                </a:solidFill>
              </a:rPr>
              <a:t>Back</a:t>
            </a:r>
            <a:endParaRPr lang="en-CA" b="1" dirty="0">
              <a:solidFill>
                <a:prstClr val="black"/>
              </a:solidFill>
            </a:endParaRPr>
          </a:p>
          <a:p>
            <a:pPr lvl="0" algn="ctr"/>
            <a:endParaRPr lang="en-CA" b="1" dirty="0" smtClean="0">
              <a:solidFill>
                <a:prstClr val="black"/>
              </a:solidFill>
            </a:endParaRPr>
          </a:p>
          <a:p>
            <a:pPr algn="ctr"/>
            <a:endParaRPr lang="en-CA" dirty="0"/>
          </a:p>
        </p:txBody>
      </p:sp>
      <p:sp>
        <p:nvSpPr>
          <p:cNvPr id="34" name="Rectangle 33">
            <a:hlinkClick r:id="rId6" action="ppaction://hlinksldjump"/>
          </p:cNvPr>
          <p:cNvSpPr/>
          <p:nvPr/>
        </p:nvSpPr>
        <p:spPr>
          <a:xfrm>
            <a:off x="4569071" y="652351"/>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The World is Flat</a:t>
            </a:r>
            <a:endParaRPr lang="en-CA" dirty="0">
              <a:solidFill>
                <a:schemeClr val="tx1"/>
              </a:solidFill>
            </a:endParaRPr>
          </a:p>
        </p:txBody>
      </p:sp>
      <p:sp>
        <p:nvSpPr>
          <p:cNvPr id="35" name="Rectangle 34">
            <a:hlinkClick r:id="rId7" action="ppaction://hlinksldjump"/>
          </p:cNvPr>
          <p:cNvSpPr/>
          <p:nvPr/>
        </p:nvSpPr>
        <p:spPr>
          <a:xfrm>
            <a:off x="4569070" y="2006568"/>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Author</a:t>
            </a:r>
            <a:endParaRPr lang="en-CA" dirty="0">
              <a:solidFill>
                <a:schemeClr val="tx1"/>
              </a:solidFill>
            </a:endParaRPr>
          </a:p>
        </p:txBody>
      </p:sp>
      <p:sp>
        <p:nvSpPr>
          <p:cNvPr id="36" name="Rectangle 35">
            <a:hlinkClick r:id="rId5" action="ppaction://hlinksldjump"/>
          </p:cNvPr>
          <p:cNvSpPr/>
          <p:nvPr/>
        </p:nvSpPr>
        <p:spPr>
          <a:xfrm>
            <a:off x="4568826" y="3226976"/>
            <a:ext cx="1444501" cy="5067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Detail</a:t>
            </a:r>
            <a:endParaRPr lang="en-CA" dirty="0">
              <a:solidFill>
                <a:schemeClr val="tx1"/>
              </a:solidFill>
            </a:endParaRPr>
          </a:p>
        </p:txBody>
      </p:sp>
    </p:spTree>
    <p:extLst>
      <p:ext uri="{BB962C8B-B14F-4D97-AF65-F5344CB8AC3E}">
        <p14:creationId xmlns:p14="http://schemas.microsoft.com/office/powerpoint/2010/main" val="13896632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xiang\Documents\GitHub\STim\StoryBoard\imag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6533" y="4436582"/>
            <a:ext cx="2589167" cy="258651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a:off x="6245225" y="0"/>
            <a:ext cx="0" cy="7023100"/>
          </a:xfrm>
          <a:prstGeom prst="line">
            <a:avLst/>
          </a:prstGeom>
        </p:spPr>
        <p:style>
          <a:lnRef idx="1">
            <a:schemeClr val="accent1"/>
          </a:lnRef>
          <a:fillRef idx="0">
            <a:schemeClr val="accent1"/>
          </a:fillRef>
          <a:effectRef idx="0">
            <a:schemeClr val="accent1"/>
          </a:effectRef>
          <a:fontRef idx="minor">
            <a:schemeClr val="tx1"/>
          </a:fontRef>
        </p:style>
      </p:cxnSp>
      <p:pic>
        <p:nvPicPr>
          <p:cNvPr id="1027" name="Picture 3" descr="C:\Users\xiang\Documents\GitHub\STim\StoryBoard\worldisflat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1306" y="4436582"/>
            <a:ext cx="2706263" cy="258651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371959" y="1544758"/>
            <a:ext cx="3434863" cy="1631216"/>
          </a:xfrm>
          <a:prstGeom prst="rect">
            <a:avLst/>
          </a:prstGeom>
          <a:noFill/>
        </p:spPr>
        <p:txBody>
          <a:bodyPr wrap="square" rtlCol="0">
            <a:spAutoFit/>
          </a:bodyPr>
          <a:lstStyle/>
          <a:p>
            <a:r>
              <a:rPr lang="en-CA" sz="1000" dirty="0"/>
              <a:t>Wireless, Voice over Internet, and file sharing. Personal digital devices like mobile phones, iPods, personal digital assistants, instant messaging, and voice over Internet Protocol (VoIP). Digital, Mobile, Personal and Virtual – all analog content and processes (from entertainment to photography to word processing) can be digitized and therefore shaped, manipulated and transmitted; virtual – these processes can be done at high speed with total ease; mobile – can be done anywhere, anytime by anyone; and personal – can be done by you.</a:t>
            </a:r>
          </a:p>
        </p:txBody>
      </p:sp>
      <p:sp>
        <p:nvSpPr>
          <p:cNvPr id="27" name="TextBox 26"/>
          <p:cNvSpPr txBox="1"/>
          <p:nvPr/>
        </p:nvSpPr>
        <p:spPr>
          <a:xfrm>
            <a:off x="427722" y="652351"/>
            <a:ext cx="2388503" cy="307777"/>
          </a:xfrm>
          <a:prstGeom prst="rect">
            <a:avLst/>
          </a:prstGeom>
          <a:noFill/>
        </p:spPr>
        <p:txBody>
          <a:bodyPr wrap="square" rtlCol="0">
            <a:spAutoFit/>
          </a:bodyPr>
          <a:lstStyle/>
          <a:p>
            <a:pPr lvl="0"/>
            <a:r>
              <a:rPr lang="en-CA" sz="1400" b="1" dirty="0"/>
              <a:t>"The Steroids"</a:t>
            </a:r>
            <a:endParaRPr lang="en-CA" sz="1400" b="1" dirty="0">
              <a:solidFill>
                <a:prstClr val="black"/>
              </a:solidFill>
            </a:endParaRPr>
          </a:p>
        </p:txBody>
      </p:sp>
      <p:pic>
        <p:nvPicPr>
          <p:cNvPr id="24" name="Picture 2" descr="C:\Users\xiang\Documents\GitHub\STim\StoryBoard\The World Is Flat\interne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96719" y="645053"/>
            <a:ext cx="1210103" cy="899705"/>
          </a:xfrm>
          <a:prstGeom prst="rect">
            <a:avLst/>
          </a:prstGeom>
          <a:noFill/>
          <a:extLst>
            <a:ext uri="{909E8E84-426E-40DD-AFC4-6F175D3DCCD1}">
              <a14:hiddenFill xmlns:a14="http://schemas.microsoft.com/office/drawing/2010/main">
                <a:solidFill>
                  <a:srgbClr val="FFFFFF"/>
                </a:solidFill>
              </a14:hiddenFill>
            </a:ext>
          </a:extLst>
        </p:spPr>
      </p:pic>
      <p:sp>
        <p:nvSpPr>
          <p:cNvPr id="16" name="Left Arrow 15">
            <a:hlinkClick r:id="rId5" action="ppaction://hlinksldjump"/>
          </p:cNvPr>
          <p:cNvSpPr/>
          <p:nvPr/>
        </p:nvSpPr>
        <p:spPr>
          <a:xfrm>
            <a:off x="427722" y="3862772"/>
            <a:ext cx="940703" cy="667632"/>
          </a:xfrm>
          <a:prstGeom prst="lef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prstClr val="black"/>
                </a:solidFill>
              </a:rPr>
              <a:t>Back</a:t>
            </a:r>
            <a:endParaRPr lang="en-CA" b="1" dirty="0">
              <a:solidFill>
                <a:prstClr val="black"/>
              </a:solidFill>
            </a:endParaRPr>
          </a:p>
          <a:p>
            <a:pPr lvl="0" algn="ctr"/>
            <a:endParaRPr lang="en-CA" b="1" dirty="0" smtClean="0">
              <a:solidFill>
                <a:prstClr val="black"/>
              </a:solidFill>
            </a:endParaRPr>
          </a:p>
          <a:p>
            <a:pPr algn="ctr"/>
            <a:endParaRPr lang="en-CA" dirty="0"/>
          </a:p>
        </p:txBody>
      </p:sp>
      <p:sp>
        <p:nvSpPr>
          <p:cNvPr id="34" name="Rectangle 33">
            <a:hlinkClick r:id="rId6" action="ppaction://hlinksldjump"/>
          </p:cNvPr>
          <p:cNvSpPr/>
          <p:nvPr/>
        </p:nvSpPr>
        <p:spPr>
          <a:xfrm>
            <a:off x="4569071" y="652351"/>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The World is Flat</a:t>
            </a:r>
            <a:endParaRPr lang="en-CA" dirty="0">
              <a:solidFill>
                <a:schemeClr val="tx1"/>
              </a:solidFill>
            </a:endParaRPr>
          </a:p>
        </p:txBody>
      </p:sp>
      <p:sp>
        <p:nvSpPr>
          <p:cNvPr id="35" name="Rectangle 34">
            <a:hlinkClick r:id="rId7" action="ppaction://hlinksldjump"/>
          </p:cNvPr>
          <p:cNvSpPr/>
          <p:nvPr/>
        </p:nvSpPr>
        <p:spPr>
          <a:xfrm>
            <a:off x="4569070" y="2006568"/>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Author</a:t>
            </a:r>
            <a:endParaRPr lang="en-CA" dirty="0">
              <a:solidFill>
                <a:schemeClr val="tx1"/>
              </a:solidFill>
            </a:endParaRPr>
          </a:p>
        </p:txBody>
      </p:sp>
      <p:sp>
        <p:nvSpPr>
          <p:cNvPr id="36" name="Rectangle 35">
            <a:hlinkClick r:id="rId5" action="ppaction://hlinksldjump"/>
          </p:cNvPr>
          <p:cNvSpPr/>
          <p:nvPr/>
        </p:nvSpPr>
        <p:spPr>
          <a:xfrm>
            <a:off x="4568826" y="3226976"/>
            <a:ext cx="1444501" cy="5067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Detail</a:t>
            </a:r>
            <a:endParaRPr lang="en-CA" dirty="0">
              <a:solidFill>
                <a:schemeClr val="tx1"/>
              </a:solidFill>
            </a:endParaRPr>
          </a:p>
        </p:txBody>
      </p:sp>
    </p:spTree>
    <p:extLst>
      <p:ext uri="{BB962C8B-B14F-4D97-AF65-F5344CB8AC3E}">
        <p14:creationId xmlns:p14="http://schemas.microsoft.com/office/powerpoint/2010/main" val="25614731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xiang\Documents\GitHub\STim\StoryBoard\imag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6533" y="4436582"/>
            <a:ext cx="2589167" cy="258651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a:off x="6245225" y="0"/>
            <a:ext cx="0" cy="7023100"/>
          </a:xfrm>
          <a:prstGeom prst="line">
            <a:avLst/>
          </a:prstGeom>
        </p:spPr>
        <p:style>
          <a:lnRef idx="1">
            <a:schemeClr val="accent1"/>
          </a:lnRef>
          <a:fillRef idx="0">
            <a:schemeClr val="accent1"/>
          </a:fillRef>
          <a:effectRef idx="0">
            <a:schemeClr val="accent1"/>
          </a:effectRef>
          <a:fontRef idx="minor">
            <a:schemeClr val="tx1"/>
          </a:fontRef>
        </p:style>
      </p:cxnSp>
      <p:pic>
        <p:nvPicPr>
          <p:cNvPr id="1027" name="Picture 3" descr="C:\Users\xiang\Documents\GitHub\STim\StoryBoard\worldisflat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1306" y="4436582"/>
            <a:ext cx="2706263" cy="258651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89167" y="2150573"/>
            <a:ext cx="2520706" cy="1569660"/>
          </a:xfrm>
          <a:prstGeom prst="rect">
            <a:avLst/>
          </a:prstGeom>
          <a:noFill/>
        </p:spPr>
        <p:txBody>
          <a:bodyPr wrap="square" rtlCol="0">
            <a:spAutoFit/>
          </a:bodyPr>
          <a:lstStyle/>
          <a:p>
            <a:pPr algn="just"/>
            <a:r>
              <a:rPr lang="en-CA" sz="1200" dirty="0" smtClean="0"/>
              <a:t>An </a:t>
            </a:r>
            <a:r>
              <a:rPr lang="en-CA" sz="1200" dirty="0"/>
              <a:t>American journalist</a:t>
            </a:r>
            <a:r>
              <a:rPr lang="en-CA" sz="1200" dirty="0" smtClean="0"/>
              <a:t>, columnist </a:t>
            </a:r>
            <a:r>
              <a:rPr lang="en-CA" sz="1200" dirty="0"/>
              <a:t>and author. </a:t>
            </a:r>
            <a:r>
              <a:rPr lang="en-CA" sz="1200" dirty="0" smtClean="0"/>
              <a:t>He writes a twice-weekly column for </a:t>
            </a:r>
            <a:r>
              <a:rPr lang="en-CA" sz="1200" i="1" dirty="0" smtClean="0"/>
              <a:t>The New York Times</a:t>
            </a:r>
            <a:r>
              <a:rPr lang="en-CA" sz="1200" dirty="0" smtClean="0"/>
              <a:t>. He has written extensively on foreign affairs including global trade, the Middle East, globalization, and environmental issues and has won the Pulitzer Prize three times.</a:t>
            </a:r>
            <a:endParaRPr lang="en-CA" sz="1200" dirty="0"/>
          </a:p>
        </p:txBody>
      </p:sp>
      <p:sp>
        <p:nvSpPr>
          <p:cNvPr id="2" name="TextBox 1"/>
          <p:cNvSpPr txBox="1"/>
          <p:nvPr/>
        </p:nvSpPr>
        <p:spPr>
          <a:xfrm>
            <a:off x="289167" y="617852"/>
            <a:ext cx="2612812" cy="338554"/>
          </a:xfrm>
          <a:prstGeom prst="rect">
            <a:avLst/>
          </a:prstGeom>
          <a:noFill/>
        </p:spPr>
        <p:txBody>
          <a:bodyPr wrap="square" rtlCol="0">
            <a:spAutoFit/>
          </a:bodyPr>
          <a:lstStyle/>
          <a:p>
            <a:r>
              <a:rPr lang="en-CA" sz="1600" b="1" dirty="0"/>
              <a:t>Thomas </a:t>
            </a:r>
            <a:r>
              <a:rPr lang="en-CA" sz="1600" b="1" dirty="0" smtClean="0"/>
              <a:t>Lauren Friedman</a:t>
            </a:r>
            <a:endParaRPr lang="en-CA" sz="1600" dirty="0"/>
          </a:p>
        </p:txBody>
      </p:sp>
      <p:pic>
        <p:nvPicPr>
          <p:cNvPr id="18" name="Picture 2" descr="C:\Users\xiang\Documents\GitHub\STim\StoryBoard\The World Is Flat\portrai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367" y="1003359"/>
            <a:ext cx="1230206" cy="1105607"/>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hlinkClick r:id="rId5" action="ppaction://hlinksldjump"/>
          </p:cNvPr>
          <p:cNvSpPr/>
          <p:nvPr/>
        </p:nvSpPr>
        <p:spPr>
          <a:xfrm>
            <a:off x="4569071" y="652351"/>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The World is Flat</a:t>
            </a:r>
            <a:endParaRPr lang="en-CA" dirty="0">
              <a:solidFill>
                <a:schemeClr val="tx1"/>
              </a:solidFill>
            </a:endParaRPr>
          </a:p>
        </p:txBody>
      </p:sp>
      <p:sp>
        <p:nvSpPr>
          <p:cNvPr id="31" name="Rectangle 30">
            <a:hlinkClick r:id="rId6" action="ppaction://hlinksldjump"/>
          </p:cNvPr>
          <p:cNvSpPr/>
          <p:nvPr/>
        </p:nvSpPr>
        <p:spPr>
          <a:xfrm>
            <a:off x="4569070" y="2006568"/>
            <a:ext cx="1444501" cy="5067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Author</a:t>
            </a:r>
            <a:endParaRPr lang="en-CA" dirty="0">
              <a:solidFill>
                <a:schemeClr val="tx1"/>
              </a:solidFill>
            </a:endParaRPr>
          </a:p>
        </p:txBody>
      </p:sp>
      <p:sp>
        <p:nvSpPr>
          <p:cNvPr id="32" name="Rectangle 31">
            <a:hlinkClick r:id="rId7" action="ppaction://hlinksldjump"/>
          </p:cNvPr>
          <p:cNvSpPr/>
          <p:nvPr/>
        </p:nvSpPr>
        <p:spPr>
          <a:xfrm>
            <a:off x="4568826" y="3226976"/>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Detail</a:t>
            </a:r>
            <a:endParaRPr lang="en-CA" dirty="0">
              <a:solidFill>
                <a:schemeClr val="tx1"/>
              </a:solidFill>
            </a:endParaRPr>
          </a:p>
        </p:txBody>
      </p:sp>
    </p:spTree>
    <p:extLst>
      <p:ext uri="{BB962C8B-B14F-4D97-AF65-F5344CB8AC3E}">
        <p14:creationId xmlns:p14="http://schemas.microsoft.com/office/powerpoint/2010/main" val="21342659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xiang\Documents\GitHub\STim\StoryBoard\imag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6533" y="4436582"/>
            <a:ext cx="2589167" cy="258651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a:off x="6245225" y="0"/>
            <a:ext cx="0" cy="7023100"/>
          </a:xfrm>
          <a:prstGeom prst="line">
            <a:avLst/>
          </a:prstGeom>
        </p:spPr>
        <p:style>
          <a:lnRef idx="1">
            <a:schemeClr val="accent1"/>
          </a:lnRef>
          <a:fillRef idx="0">
            <a:schemeClr val="accent1"/>
          </a:fillRef>
          <a:effectRef idx="0">
            <a:schemeClr val="accent1"/>
          </a:effectRef>
          <a:fontRef idx="minor">
            <a:schemeClr val="tx1"/>
          </a:fontRef>
        </p:style>
      </p:cxnSp>
      <p:pic>
        <p:nvPicPr>
          <p:cNvPr id="1027" name="Picture 3" descr="C:\Users\xiang\Documents\GitHub\STim\StoryBoard\worldisflat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1306" y="4436582"/>
            <a:ext cx="2706263" cy="258651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71962" y="652351"/>
            <a:ext cx="2862353" cy="369332"/>
          </a:xfrm>
          <a:prstGeom prst="rect">
            <a:avLst/>
          </a:prstGeom>
          <a:noFill/>
        </p:spPr>
        <p:txBody>
          <a:bodyPr wrap="square" rtlCol="0">
            <a:spAutoFit/>
          </a:bodyPr>
          <a:lstStyle/>
          <a:p>
            <a:pPr algn="ctr"/>
            <a:r>
              <a:rPr lang="en-CA" b="1" dirty="0"/>
              <a:t>Ten flatteners</a:t>
            </a:r>
            <a:endParaRPr lang="en-CA" dirty="0"/>
          </a:p>
        </p:txBody>
      </p:sp>
      <p:sp>
        <p:nvSpPr>
          <p:cNvPr id="24" name="Rectangle 23">
            <a:hlinkClick r:id="rId4" action="ppaction://hlinksldjump"/>
          </p:cNvPr>
          <p:cNvSpPr/>
          <p:nvPr/>
        </p:nvSpPr>
        <p:spPr>
          <a:xfrm>
            <a:off x="382403" y="1159099"/>
            <a:ext cx="1233639" cy="3699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CA" sz="1200" b="1" dirty="0">
                <a:solidFill>
                  <a:prstClr val="black"/>
                </a:solidFill>
              </a:rPr>
              <a:t>Collapse of the Berlin Wall</a:t>
            </a:r>
          </a:p>
        </p:txBody>
      </p:sp>
      <p:sp>
        <p:nvSpPr>
          <p:cNvPr id="25" name="Rectangle 24">
            <a:hlinkClick r:id="rId5" action="ppaction://hlinksldjump"/>
          </p:cNvPr>
          <p:cNvSpPr/>
          <p:nvPr/>
        </p:nvSpPr>
        <p:spPr>
          <a:xfrm>
            <a:off x="371963" y="1666949"/>
            <a:ext cx="1233639" cy="2533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Netscape</a:t>
            </a:r>
            <a:endParaRPr lang="en-CA" sz="1200" b="1" dirty="0">
              <a:solidFill>
                <a:schemeClr val="tx1"/>
              </a:solidFill>
            </a:endParaRPr>
          </a:p>
        </p:txBody>
      </p:sp>
      <p:sp>
        <p:nvSpPr>
          <p:cNvPr id="28" name="Rectangle 27">
            <a:hlinkClick r:id="rId6" action="ppaction://hlinksldjump"/>
          </p:cNvPr>
          <p:cNvSpPr/>
          <p:nvPr/>
        </p:nvSpPr>
        <p:spPr>
          <a:xfrm>
            <a:off x="2000677" y="1159099"/>
            <a:ext cx="1233639" cy="3699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Workflow software</a:t>
            </a:r>
            <a:endParaRPr lang="en-CA" sz="1200" b="1" dirty="0">
              <a:solidFill>
                <a:schemeClr val="tx1"/>
              </a:solidFill>
            </a:endParaRPr>
          </a:p>
        </p:txBody>
      </p:sp>
      <p:sp>
        <p:nvSpPr>
          <p:cNvPr id="29" name="Rectangle 28">
            <a:hlinkClick r:id="rId7" action="ppaction://hlinksldjump"/>
          </p:cNvPr>
          <p:cNvSpPr/>
          <p:nvPr/>
        </p:nvSpPr>
        <p:spPr>
          <a:xfrm>
            <a:off x="382403" y="2506974"/>
            <a:ext cx="1233639" cy="2533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Uploading</a:t>
            </a:r>
            <a:endParaRPr lang="en-CA" sz="1200" b="1" dirty="0">
              <a:solidFill>
                <a:schemeClr val="tx1"/>
              </a:solidFill>
            </a:endParaRPr>
          </a:p>
        </p:txBody>
      </p:sp>
      <p:sp>
        <p:nvSpPr>
          <p:cNvPr id="30" name="Rectangle 29">
            <a:hlinkClick r:id="rId8" action="ppaction://hlinksldjump"/>
          </p:cNvPr>
          <p:cNvSpPr/>
          <p:nvPr/>
        </p:nvSpPr>
        <p:spPr>
          <a:xfrm>
            <a:off x="371963" y="2934525"/>
            <a:ext cx="1233639" cy="2734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Outsourcing</a:t>
            </a:r>
            <a:endParaRPr lang="en-CA" sz="1200" b="1" dirty="0">
              <a:solidFill>
                <a:schemeClr val="tx1"/>
              </a:solidFill>
            </a:endParaRPr>
          </a:p>
        </p:txBody>
      </p:sp>
      <p:sp>
        <p:nvSpPr>
          <p:cNvPr id="31" name="Rectangle 30">
            <a:hlinkClick r:id="rId9" action="ppaction://hlinksldjump"/>
          </p:cNvPr>
          <p:cNvSpPr/>
          <p:nvPr/>
        </p:nvSpPr>
        <p:spPr>
          <a:xfrm>
            <a:off x="382403" y="2106053"/>
            <a:ext cx="1233639" cy="2533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Offshoring</a:t>
            </a:r>
            <a:endParaRPr lang="en-CA" sz="1200" b="1" dirty="0">
              <a:solidFill>
                <a:schemeClr val="tx1"/>
              </a:solidFill>
            </a:endParaRPr>
          </a:p>
        </p:txBody>
      </p:sp>
      <p:sp>
        <p:nvSpPr>
          <p:cNvPr id="32" name="Rectangle 31">
            <a:hlinkClick r:id="rId10" action="ppaction://hlinksldjump"/>
          </p:cNvPr>
          <p:cNvSpPr/>
          <p:nvPr/>
        </p:nvSpPr>
        <p:spPr>
          <a:xfrm>
            <a:off x="2000677" y="1666949"/>
            <a:ext cx="1233639" cy="2533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Supply chain</a:t>
            </a:r>
            <a:endParaRPr lang="en-CA" sz="1200" b="1" dirty="0">
              <a:solidFill>
                <a:schemeClr val="tx1"/>
              </a:solidFill>
            </a:endParaRPr>
          </a:p>
        </p:txBody>
      </p:sp>
      <p:sp>
        <p:nvSpPr>
          <p:cNvPr id="33" name="Rectangle 32">
            <a:hlinkClick r:id="rId11" action="ppaction://hlinksldjump"/>
          </p:cNvPr>
          <p:cNvSpPr/>
          <p:nvPr/>
        </p:nvSpPr>
        <p:spPr>
          <a:xfrm>
            <a:off x="2000677" y="2106053"/>
            <a:ext cx="1233639" cy="2533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Insourcing</a:t>
            </a:r>
            <a:endParaRPr lang="en-CA" sz="1200" b="1" dirty="0">
              <a:solidFill>
                <a:schemeClr val="tx1"/>
              </a:solidFill>
            </a:endParaRPr>
          </a:p>
        </p:txBody>
      </p:sp>
      <p:sp>
        <p:nvSpPr>
          <p:cNvPr id="34" name="Rectangle 33">
            <a:hlinkClick r:id="rId12" action="ppaction://hlinksldjump"/>
          </p:cNvPr>
          <p:cNvSpPr/>
          <p:nvPr/>
        </p:nvSpPr>
        <p:spPr>
          <a:xfrm>
            <a:off x="2000677" y="2505690"/>
            <a:ext cx="1233639" cy="2533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Informing</a:t>
            </a:r>
            <a:endParaRPr lang="en-CA" sz="1200" b="1" dirty="0">
              <a:solidFill>
                <a:schemeClr val="tx1"/>
              </a:solidFill>
            </a:endParaRPr>
          </a:p>
        </p:txBody>
      </p:sp>
      <p:sp>
        <p:nvSpPr>
          <p:cNvPr id="35" name="Rectangle 34">
            <a:hlinkClick r:id="rId13" action="ppaction://hlinksldjump"/>
          </p:cNvPr>
          <p:cNvSpPr/>
          <p:nvPr/>
        </p:nvSpPr>
        <p:spPr>
          <a:xfrm>
            <a:off x="2000676" y="2934526"/>
            <a:ext cx="1233639" cy="2734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“The </a:t>
            </a:r>
            <a:r>
              <a:rPr lang="en-US" sz="1200" b="1" dirty="0" err="1" smtClean="0">
                <a:solidFill>
                  <a:schemeClr val="tx1"/>
                </a:solidFill>
              </a:rPr>
              <a:t>Sterois</a:t>
            </a:r>
            <a:r>
              <a:rPr lang="en-US" sz="1200" b="1" dirty="0" smtClean="0">
                <a:solidFill>
                  <a:schemeClr val="tx1"/>
                </a:solidFill>
              </a:rPr>
              <a:t>”</a:t>
            </a:r>
            <a:endParaRPr lang="en-CA" sz="1200" b="1" dirty="0">
              <a:solidFill>
                <a:schemeClr val="tx1"/>
              </a:solidFill>
            </a:endParaRPr>
          </a:p>
        </p:txBody>
      </p:sp>
      <p:sp>
        <p:nvSpPr>
          <p:cNvPr id="40" name="Rectangle 39">
            <a:hlinkClick r:id="rId14" action="ppaction://hlinksldjump"/>
          </p:cNvPr>
          <p:cNvSpPr/>
          <p:nvPr/>
        </p:nvSpPr>
        <p:spPr>
          <a:xfrm>
            <a:off x="4569071" y="652351"/>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The World is Flat</a:t>
            </a:r>
            <a:endParaRPr lang="en-CA" dirty="0">
              <a:solidFill>
                <a:schemeClr val="tx1"/>
              </a:solidFill>
            </a:endParaRPr>
          </a:p>
        </p:txBody>
      </p:sp>
      <p:sp>
        <p:nvSpPr>
          <p:cNvPr id="41" name="Rectangle 40">
            <a:hlinkClick r:id="rId15" action="ppaction://hlinksldjump"/>
          </p:cNvPr>
          <p:cNvSpPr/>
          <p:nvPr/>
        </p:nvSpPr>
        <p:spPr>
          <a:xfrm>
            <a:off x="4569070" y="2006568"/>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Author</a:t>
            </a:r>
            <a:endParaRPr lang="en-CA" dirty="0">
              <a:solidFill>
                <a:schemeClr val="tx1"/>
              </a:solidFill>
            </a:endParaRPr>
          </a:p>
        </p:txBody>
      </p:sp>
      <p:sp>
        <p:nvSpPr>
          <p:cNvPr id="42" name="Rectangle 41">
            <a:hlinkClick r:id="rId16" action="ppaction://hlinksldjump"/>
          </p:cNvPr>
          <p:cNvSpPr/>
          <p:nvPr/>
        </p:nvSpPr>
        <p:spPr>
          <a:xfrm>
            <a:off x="4568826" y="3226976"/>
            <a:ext cx="1444501" cy="5067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Detail</a:t>
            </a:r>
            <a:endParaRPr lang="en-CA" dirty="0">
              <a:solidFill>
                <a:schemeClr val="tx1"/>
              </a:solidFill>
            </a:endParaRPr>
          </a:p>
        </p:txBody>
      </p:sp>
    </p:spTree>
    <p:extLst>
      <p:ext uri="{BB962C8B-B14F-4D97-AF65-F5344CB8AC3E}">
        <p14:creationId xmlns:p14="http://schemas.microsoft.com/office/powerpoint/2010/main" val="7418064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xiang\Documents\GitHub\STim\StoryBoard\imag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6533" y="4436582"/>
            <a:ext cx="2589167" cy="258651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a:off x="6245225" y="0"/>
            <a:ext cx="0" cy="7023100"/>
          </a:xfrm>
          <a:prstGeom prst="line">
            <a:avLst/>
          </a:prstGeom>
        </p:spPr>
        <p:style>
          <a:lnRef idx="1">
            <a:schemeClr val="accent1"/>
          </a:lnRef>
          <a:fillRef idx="0">
            <a:schemeClr val="accent1"/>
          </a:fillRef>
          <a:effectRef idx="0">
            <a:schemeClr val="accent1"/>
          </a:effectRef>
          <a:fontRef idx="minor">
            <a:schemeClr val="tx1"/>
          </a:fontRef>
        </p:style>
      </p:cxnSp>
      <p:pic>
        <p:nvPicPr>
          <p:cNvPr id="1027" name="Picture 3" descr="C:\Users\xiang\Documents\GitHub\STim\StoryBoard\worldisflat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1306" y="4436582"/>
            <a:ext cx="2706263" cy="258651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380509" y="1505632"/>
            <a:ext cx="3434863" cy="1938992"/>
          </a:xfrm>
          <a:prstGeom prst="rect">
            <a:avLst/>
          </a:prstGeom>
          <a:noFill/>
        </p:spPr>
        <p:txBody>
          <a:bodyPr wrap="square" rtlCol="0">
            <a:spAutoFit/>
          </a:bodyPr>
          <a:lstStyle/>
          <a:p>
            <a:r>
              <a:rPr lang="en-CA" sz="1000" dirty="0"/>
              <a:t>Friedman called the flattener, "When the walls came down, and the windows came up." The event not only symbolized the end of the Cold War, it allowed people from the other side of the wall to join the economic mainstream. "11/9/89" is a discussion about the Berlin Wall coming down, the "fall" of communism, and the impact that Windows powered PCs (personal computers) had on the ability of individuals to create their own content and connect to one another. At that point, the basic platform for the revolution to follow was created: IBM PC, Windows, a standardized graphical interface for word processing, dial-up modems, a standardized tool for communication, and a global phone network.</a:t>
            </a:r>
          </a:p>
        </p:txBody>
      </p:sp>
      <p:sp>
        <p:nvSpPr>
          <p:cNvPr id="6" name="TextBox 5"/>
          <p:cNvSpPr txBox="1"/>
          <p:nvPr/>
        </p:nvSpPr>
        <p:spPr>
          <a:xfrm>
            <a:off x="427722" y="652351"/>
            <a:ext cx="1710345" cy="523220"/>
          </a:xfrm>
          <a:prstGeom prst="rect">
            <a:avLst/>
          </a:prstGeom>
          <a:noFill/>
        </p:spPr>
        <p:txBody>
          <a:bodyPr wrap="square" rtlCol="0">
            <a:spAutoFit/>
          </a:bodyPr>
          <a:lstStyle/>
          <a:p>
            <a:pPr lvl="0"/>
            <a:r>
              <a:rPr lang="en-CA" sz="1400" b="1" dirty="0">
                <a:solidFill>
                  <a:prstClr val="black"/>
                </a:solidFill>
              </a:rPr>
              <a:t>Collapse of the Berlin </a:t>
            </a:r>
            <a:r>
              <a:rPr lang="en-CA" sz="1400" b="1" dirty="0" smtClean="0">
                <a:solidFill>
                  <a:prstClr val="black"/>
                </a:solidFill>
              </a:rPr>
              <a:t>Wall</a:t>
            </a:r>
            <a:endParaRPr lang="en-CA" sz="1400" b="1" dirty="0">
              <a:solidFill>
                <a:prstClr val="black"/>
              </a:solidFill>
            </a:endParaRPr>
          </a:p>
        </p:txBody>
      </p:sp>
      <p:sp>
        <p:nvSpPr>
          <p:cNvPr id="37" name="Left Arrow 36">
            <a:hlinkClick r:id="rId4" action="ppaction://hlinksldjump"/>
          </p:cNvPr>
          <p:cNvSpPr/>
          <p:nvPr/>
        </p:nvSpPr>
        <p:spPr>
          <a:xfrm>
            <a:off x="427722" y="3862772"/>
            <a:ext cx="940703" cy="667632"/>
          </a:xfrm>
          <a:prstGeom prst="lef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r>
              <a:rPr lang="en-US" b="1" dirty="0" smtClean="0">
                <a:solidFill>
                  <a:prstClr val="black"/>
                </a:solidFill>
              </a:rPr>
              <a:t>Back</a:t>
            </a:r>
            <a:endParaRPr lang="en-CA" b="1" dirty="0">
              <a:solidFill>
                <a:prstClr val="black"/>
              </a:solidFill>
            </a:endParaRPr>
          </a:p>
          <a:p>
            <a:pPr algn="ctr"/>
            <a:endParaRPr lang="en-CA" dirty="0"/>
          </a:p>
        </p:txBody>
      </p:sp>
      <p:pic>
        <p:nvPicPr>
          <p:cNvPr id="2050" name="Picture 2" descr="C:\Users\xiang\Documents\GitHub\STim\StoryBoard\The World Is Flat\wall_detail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92973" y="652350"/>
            <a:ext cx="1422399" cy="853281"/>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hlinkClick r:id="rId6" action="ppaction://hlinksldjump"/>
          </p:cNvPr>
          <p:cNvSpPr/>
          <p:nvPr/>
        </p:nvSpPr>
        <p:spPr>
          <a:xfrm>
            <a:off x="4569071" y="652351"/>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The World is Flat</a:t>
            </a:r>
            <a:endParaRPr lang="en-CA" dirty="0">
              <a:solidFill>
                <a:schemeClr val="tx1"/>
              </a:solidFill>
            </a:endParaRPr>
          </a:p>
        </p:txBody>
      </p:sp>
      <p:sp>
        <p:nvSpPr>
          <p:cNvPr id="36" name="Rectangle 35">
            <a:hlinkClick r:id="rId7" action="ppaction://hlinksldjump"/>
          </p:cNvPr>
          <p:cNvSpPr/>
          <p:nvPr/>
        </p:nvSpPr>
        <p:spPr>
          <a:xfrm>
            <a:off x="4569070" y="2006568"/>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Author</a:t>
            </a:r>
            <a:endParaRPr lang="en-CA" dirty="0">
              <a:solidFill>
                <a:schemeClr val="tx1"/>
              </a:solidFill>
            </a:endParaRPr>
          </a:p>
        </p:txBody>
      </p:sp>
      <p:sp>
        <p:nvSpPr>
          <p:cNvPr id="39" name="Rectangle 38">
            <a:hlinkClick r:id="rId4" action="ppaction://hlinksldjump"/>
          </p:cNvPr>
          <p:cNvSpPr/>
          <p:nvPr/>
        </p:nvSpPr>
        <p:spPr>
          <a:xfrm>
            <a:off x="4568826" y="3226976"/>
            <a:ext cx="1444501" cy="5067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Detail</a:t>
            </a:r>
            <a:endParaRPr lang="en-CA" dirty="0">
              <a:solidFill>
                <a:schemeClr val="tx1"/>
              </a:solidFill>
            </a:endParaRPr>
          </a:p>
        </p:txBody>
      </p:sp>
    </p:spTree>
    <p:extLst>
      <p:ext uri="{BB962C8B-B14F-4D97-AF65-F5344CB8AC3E}">
        <p14:creationId xmlns:p14="http://schemas.microsoft.com/office/powerpoint/2010/main" val="5912552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xiang\Documents\GitHub\STim\StoryBoard\imag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6533" y="4436582"/>
            <a:ext cx="2589167" cy="258651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a:off x="6245225" y="0"/>
            <a:ext cx="0" cy="7023100"/>
          </a:xfrm>
          <a:prstGeom prst="line">
            <a:avLst/>
          </a:prstGeom>
        </p:spPr>
        <p:style>
          <a:lnRef idx="1">
            <a:schemeClr val="accent1"/>
          </a:lnRef>
          <a:fillRef idx="0">
            <a:schemeClr val="accent1"/>
          </a:fillRef>
          <a:effectRef idx="0">
            <a:schemeClr val="accent1"/>
          </a:effectRef>
          <a:fontRef idx="minor">
            <a:schemeClr val="tx1"/>
          </a:fontRef>
        </p:style>
      </p:cxnSp>
      <p:pic>
        <p:nvPicPr>
          <p:cNvPr id="1027" name="Picture 3" descr="C:\Users\xiang\Documents\GitHub\STim\StoryBoard\worldisflat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1306" y="4436582"/>
            <a:ext cx="2706263" cy="258651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371958" y="1490358"/>
            <a:ext cx="3434863" cy="1477328"/>
          </a:xfrm>
          <a:prstGeom prst="rect">
            <a:avLst/>
          </a:prstGeom>
          <a:noFill/>
        </p:spPr>
        <p:txBody>
          <a:bodyPr wrap="square" rtlCol="0">
            <a:spAutoFit/>
          </a:bodyPr>
          <a:lstStyle/>
          <a:p>
            <a:r>
              <a:rPr lang="en-CA" sz="1000" dirty="0"/>
              <a:t>Netscape went public at the price of $28. Netscape and the Web broadened the audience for the Internet from its roots as a communications medium used primarily by "early adopters and geeks" to something that made the Internet accessible to everyone from five-year-olds to ninety-five-year-olds. The digitization that took place meant that everyday occurrences such as words, files, films, music, and pictures could be accessed and manipulated on a computer screen by all people across the world.</a:t>
            </a:r>
          </a:p>
        </p:txBody>
      </p:sp>
      <p:sp>
        <p:nvSpPr>
          <p:cNvPr id="25" name="TextBox 24"/>
          <p:cNvSpPr txBox="1"/>
          <p:nvPr/>
        </p:nvSpPr>
        <p:spPr>
          <a:xfrm>
            <a:off x="335195" y="652468"/>
            <a:ext cx="2388503" cy="307777"/>
          </a:xfrm>
          <a:prstGeom prst="rect">
            <a:avLst/>
          </a:prstGeom>
          <a:noFill/>
        </p:spPr>
        <p:txBody>
          <a:bodyPr wrap="square" rtlCol="0">
            <a:spAutoFit/>
          </a:bodyPr>
          <a:lstStyle/>
          <a:p>
            <a:pPr lvl="0"/>
            <a:r>
              <a:rPr lang="en-CA" sz="1400" b="1" dirty="0"/>
              <a:t>Netscape</a:t>
            </a:r>
            <a:endParaRPr lang="en-CA" sz="1400" b="1" dirty="0">
              <a:solidFill>
                <a:prstClr val="black"/>
              </a:solidFill>
            </a:endParaRPr>
          </a:p>
        </p:txBody>
      </p:sp>
      <p:sp>
        <p:nvSpPr>
          <p:cNvPr id="27" name="Left Arrow 26">
            <a:hlinkClick r:id="rId4" action="ppaction://hlinksldjump"/>
          </p:cNvPr>
          <p:cNvSpPr/>
          <p:nvPr/>
        </p:nvSpPr>
        <p:spPr>
          <a:xfrm>
            <a:off x="427722" y="3862772"/>
            <a:ext cx="940703" cy="667632"/>
          </a:xfrm>
          <a:prstGeom prst="lef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prstClr val="black"/>
                </a:solidFill>
              </a:rPr>
              <a:t>Back</a:t>
            </a:r>
            <a:endParaRPr lang="en-CA" b="1" dirty="0">
              <a:solidFill>
                <a:prstClr val="black"/>
              </a:solidFill>
            </a:endParaRPr>
          </a:p>
          <a:p>
            <a:pPr lvl="0" algn="ctr"/>
            <a:endParaRPr lang="en-CA" b="1" dirty="0" smtClean="0">
              <a:solidFill>
                <a:prstClr val="black"/>
              </a:solidFill>
            </a:endParaRPr>
          </a:p>
          <a:p>
            <a:pPr algn="ctr"/>
            <a:endParaRPr lang="en-CA" dirty="0"/>
          </a:p>
        </p:txBody>
      </p:sp>
      <p:pic>
        <p:nvPicPr>
          <p:cNvPr id="29" name="Picture 2" descr="C:\Users\xiang\Documents\GitHub\STim\StoryBoard\The World Is Flat\netscap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16917" y="637076"/>
            <a:ext cx="889904" cy="853281"/>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a:hlinkClick r:id="rId6" action="ppaction://hlinksldjump"/>
          </p:cNvPr>
          <p:cNvSpPr/>
          <p:nvPr/>
        </p:nvSpPr>
        <p:spPr>
          <a:xfrm>
            <a:off x="4569071" y="652351"/>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The World is Flat</a:t>
            </a:r>
            <a:endParaRPr lang="en-CA" dirty="0">
              <a:solidFill>
                <a:schemeClr val="tx1"/>
              </a:solidFill>
            </a:endParaRPr>
          </a:p>
        </p:txBody>
      </p:sp>
      <p:sp>
        <p:nvSpPr>
          <p:cNvPr id="40" name="Rectangle 39">
            <a:hlinkClick r:id="rId7" action="ppaction://hlinksldjump"/>
          </p:cNvPr>
          <p:cNvSpPr/>
          <p:nvPr/>
        </p:nvSpPr>
        <p:spPr>
          <a:xfrm>
            <a:off x="4569070" y="2006568"/>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Author</a:t>
            </a:r>
            <a:endParaRPr lang="en-CA" dirty="0">
              <a:solidFill>
                <a:schemeClr val="tx1"/>
              </a:solidFill>
            </a:endParaRPr>
          </a:p>
        </p:txBody>
      </p:sp>
      <p:sp>
        <p:nvSpPr>
          <p:cNvPr id="41" name="Rectangle 40">
            <a:hlinkClick r:id="rId4" action="ppaction://hlinksldjump"/>
          </p:cNvPr>
          <p:cNvSpPr/>
          <p:nvPr/>
        </p:nvSpPr>
        <p:spPr>
          <a:xfrm>
            <a:off x="4568826" y="3226976"/>
            <a:ext cx="1444501" cy="5067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Detail</a:t>
            </a:r>
            <a:endParaRPr lang="en-CA" dirty="0">
              <a:solidFill>
                <a:schemeClr val="tx1"/>
              </a:solidFill>
            </a:endParaRPr>
          </a:p>
        </p:txBody>
      </p:sp>
    </p:spTree>
    <p:extLst>
      <p:ext uri="{BB962C8B-B14F-4D97-AF65-F5344CB8AC3E}">
        <p14:creationId xmlns:p14="http://schemas.microsoft.com/office/powerpoint/2010/main" val="35618917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xiang\Documents\GitHub\STim\StoryBoard\imag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6533" y="4436582"/>
            <a:ext cx="2589167" cy="258651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a:off x="6245225" y="0"/>
            <a:ext cx="0" cy="7023100"/>
          </a:xfrm>
          <a:prstGeom prst="line">
            <a:avLst/>
          </a:prstGeom>
        </p:spPr>
        <p:style>
          <a:lnRef idx="1">
            <a:schemeClr val="accent1"/>
          </a:lnRef>
          <a:fillRef idx="0">
            <a:schemeClr val="accent1"/>
          </a:fillRef>
          <a:effectRef idx="0">
            <a:schemeClr val="accent1"/>
          </a:effectRef>
          <a:fontRef idx="minor">
            <a:schemeClr val="tx1"/>
          </a:fontRef>
        </p:style>
      </p:cxnSp>
      <p:pic>
        <p:nvPicPr>
          <p:cNvPr id="1027" name="Picture 3" descr="C:\Users\xiang\Documents\GitHub\STim\StoryBoard\worldisflat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1306" y="4436582"/>
            <a:ext cx="2706263" cy="258651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371960" y="1521546"/>
            <a:ext cx="3434863" cy="2400657"/>
          </a:xfrm>
          <a:prstGeom prst="rect">
            <a:avLst/>
          </a:prstGeom>
          <a:noFill/>
        </p:spPr>
        <p:txBody>
          <a:bodyPr wrap="square" rtlCol="0">
            <a:spAutoFit/>
          </a:bodyPr>
          <a:lstStyle/>
          <a:p>
            <a:r>
              <a:rPr lang="en-CA" sz="1000" dirty="0"/>
              <a:t>Friedman's catch-all for the standards and technologies that allowed work to flow. The ability of machines to talk to other machines with no humans involved, as stated by Friedman. Friedman believes these first three forces have become a "crude foundation of a whole new global platform for collaboration." There was an emergence of software protocols (SMTP – simple mail transfer protocol; HTML – the language that enabled anyone to design and publish documents that could be transmitted to and read on any computer anywhere) Standards on Standards. This is what Friedman called the "Genesis moment of the flat world." The net result "is that people can work with other people on more stuff than ever before." This created a global platform for multiple forms of collaboration. The next six flatteners sprung from this platform.</a:t>
            </a:r>
          </a:p>
        </p:txBody>
      </p:sp>
      <p:sp>
        <p:nvSpPr>
          <p:cNvPr id="18" name="TextBox 17"/>
          <p:cNvSpPr txBox="1"/>
          <p:nvPr/>
        </p:nvSpPr>
        <p:spPr>
          <a:xfrm>
            <a:off x="427723" y="652351"/>
            <a:ext cx="1661670" cy="307777"/>
          </a:xfrm>
          <a:prstGeom prst="rect">
            <a:avLst/>
          </a:prstGeom>
          <a:noFill/>
        </p:spPr>
        <p:txBody>
          <a:bodyPr wrap="square" rtlCol="0">
            <a:spAutoFit/>
          </a:bodyPr>
          <a:lstStyle/>
          <a:p>
            <a:pPr lvl="0"/>
            <a:r>
              <a:rPr lang="en-CA" sz="1400" b="1" dirty="0" smtClean="0">
                <a:solidFill>
                  <a:prstClr val="black"/>
                </a:solidFill>
              </a:rPr>
              <a:t>Workflow Software</a:t>
            </a:r>
            <a:endParaRPr lang="en-CA" sz="1400" b="1" dirty="0">
              <a:solidFill>
                <a:prstClr val="black"/>
              </a:solidFill>
            </a:endParaRPr>
          </a:p>
        </p:txBody>
      </p:sp>
      <p:pic>
        <p:nvPicPr>
          <p:cNvPr id="25" name="Picture 2" descr="C:\Users\xiang\Documents\GitHub\STim\StoryBoard\The World Is Flat\Workflow-engin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84425" y="668265"/>
            <a:ext cx="1422399" cy="853281"/>
          </a:xfrm>
          <a:prstGeom prst="rect">
            <a:avLst/>
          </a:prstGeom>
          <a:noFill/>
          <a:extLst>
            <a:ext uri="{909E8E84-426E-40DD-AFC4-6F175D3DCCD1}">
              <a14:hiddenFill xmlns:a14="http://schemas.microsoft.com/office/drawing/2010/main">
                <a:solidFill>
                  <a:srgbClr val="FFFFFF"/>
                </a:solidFill>
              </a14:hiddenFill>
            </a:ext>
          </a:extLst>
        </p:spPr>
      </p:pic>
      <p:sp>
        <p:nvSpPr>
          <p:cNvPr id="24" name="Left Arrow 23">
            <a:hlinkClick r:id="rId5" action="ppaction://hlinksldjump"/>
          </p:cNvPr>
          <p:cNvSpPr/>
          <p:nvPr/>
        </p:nvSpPr>
        <p:spPr>
          <a:xfrm>
            <a:off x="427722" y="3862772"/>
            <a:ext cx="940703" cy="667632"/>
          </a:xfrm>
          <a:prstGeom prst="lef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prstClr val="black"/>
                </a:solidFill>
              </a:rPr>
              <a:t>Back</a:t>
            </a:r>
            <a:endParaRPr lang="en-CA" b="1" dirty="0">
              <a:solidFill>
                <a:prstClr val="black"/>
              </a:solidFill>
            </a:endParaRPr>
          </a:p>
          <a:p>
            <a:pPr lvl="0" algn="ctr"/>
            <a:endParaRPr lang="en-CA" b="1" dirty="0" smtClean="0">
              <a:solidFill>
                <a:prstClr val="black"/>
              </a:solidFill>
            </a:endParaRPr>
          </a:p>
          <a:p>
            <a:pPr algn="ctr"/>
            <a:endParaRPr lang="en-CA" dirty="0"/>
          </a:p>
        </p:txBody>
      </p:sp>
      <p:sp>
        <p:nvSpPr>
          <p:cNvPr id="33" name="Rectangle 32">
            <a:hlinkClick r:id="rId6" action="ppaction://hlinksldjump"/>
          </p:cNvPr>
          <p:cNvSpPr/>
          <p:nvPr/>
        </p:nvSpPr>
        <p:spPr>
          <a:xfrm>
            <a:off x="4569071" y="652351"/>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The World is Flat</a:t>
            </a:r>
            <a:endParaRPr lang="en-CA" dirty="0">
              <a:solidFill>
                <a:schemeClr val="tx1"/>
              </a:solidFill>
            </a:endParaRPr>
          </a:p>
        </p:txBody>
      </p:sp>
      <p:sp>
        <p:nvSpPr>
          <p:cNvPr id="34" name="Rectangle 33">
            <a:hlinkClick r:id="rId7" action="ppaction://hlinksldjump"/>
          </p:cNvPr>
          <p:cNvSpPr/>
          <p:nvPr/>
        </p:nvSpPr>
        <p:spPr>
          <a:xfrm>
            <a:off x="4569070" y="2006568"/>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Author</a:t>
            </a:r>
            <a:endParaRPr lang="en-CA" dirty="0">
              <a:solidFill>
                <a:schemeClr val="tx1"/>
              </a:solidFill>
            </a:endParaRPr>
          </a:p>
        </p:txBody>
      </p:sp>
      <p:sp>
        <p:nvSpPr>
          <p:cNvPr id="35" name="Rectangle 34">
            <a:hlinkClick r:id="rId5" action="ppaction://hlinksldjump"/>
          </p:cNvPr>
          <p:cNvSpPr/>
          <p:nvPr/>
        </p:nvSpPr>
        <p:spPr>
          <a:xfrm>
            <a:off x="4568826" y="3226976"/>
            <a:ext cx="1444501" cy="5067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Detail</a:t>
            </a:r>
            <a:endParaRPr lang="en-CA" dirty="0">
              <a:solidFill>
                <a:schemeClr val="tx1"/>
              </a:solidFill>
            </a:endParaRPr>
          </a:p>
        </p:txBody>
      </p:sp>
    </p:spTree>
    <p:extLst>
      <p:ext uri="{BB962C8B-B14F-4D97-AF65-F5344CB8AC3E}">
        <p14:creationId xmlns:p14="http://schemas.microsoft.com/office/powerpoint/2010/main" val="35618917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xiang\Documents\GitHub\STim\StoryBoard\imag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6533" y="4436582"/>
            <a:ext cx="2589167" cy="258651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a:off x="6245225" y="0"/>
            <a:ext cx="0" cy="7023100"/>
          </a:xfrm>
          <a:prstGeom prst="line">
            <a:avLst/>
          </a:prstGeom>
        </p:spPr>
        <p:style>
          <a:lnRef idx="1">
            <a:schemeClr val="accent1"/>
          </a:lnRef>
          <a:fillRef idx="0">
            <a:schemeClr val="accent1"/>
          </a:fillRef>
          <a:effectRef idx="0">
            <a:schemeClr val="accent1"/>
          </a:effectRef>
          <a:fontRef idx="minor">
            <a:schemeClr val="tx1"/>
          </a:fontRef>
        </p:style>
      </p:cxnSp>
      <p:pic>
        <p:nvPicPr>
          <p:cNvPr id="1027" name="Picture 3" descr="C:\Users\xiang\Documents\GitHub\STim\StoryBoard\worldisflat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1306" y="4436582"/>
            <a:ext cx="2706263" cy="258651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371961" y="1552056"/>
            <a:ext cx="3434863" cy="707886"/>
          </a:xfrm>
          <a:prstGeom prst="rect">
            <a:avLst/>
          </a:prstGeom>
          <a:noFill/>
        </p:spPr>
        <p:txBody>
          <a:bodyPr wrap="square" rtlCol="0">
            <a:spAutoFit/>
          </a:bodyPr>
          <a:lstStyle/>
          <a:p>
            <a:r>
              <a:rPr lang="en-CA" sz="1000" dirty="0"/>
              <a:t>Communities uploading and collaborating on online projects. Examples include open source software, blogs, and Wikipedia. Friedman considers the phenomenon "the most disruptive force of all."</a:t>
            </a:r>
          </a:p>
        </p:txBody>
      </p:sp>
      <p:sp>
        <p:nvSpPr>
          <p:cNvPr id="27" name="TextBox 26"/>
          <p:cNvSpPr txBox="1"/>
          <p:nvPr/>
        </p:nvSpPr>
        <p:spPr>
          <a:xfrm>
            <a:off x="427721" y="652351"/>
            <a:ext cx="1194251" cy="307777"/>
          </a:xfrm>
          <a:prstGeom prst="rect">
            <a:avLst/>
          </a:prstGeom>
          <a:noFill/>
        </p:spPr>
        <p:txBody>
          <a:bodyPr wrap="square" rtlCol="0">
            <a:spAutoFit/>
          </a:bodyPr>
          <a:lstStyle/>
          <a:p>
            <a:pPr lvl="0"/>
            <a:r>
              <a:rPr lang="en-CA" sz="1400" b="1" dirty="0" smtClean="0">
                <a:solidFill>
                  <a:prstClr val="black"/>
                </a:solidFill>
              </a:rPr>
              <a:t>Uploading</a:t>
            </a:r>
            <a:endParaRPr lang="en-CA" sz="1400" b="1" dirty="0">
              <a:solidFill>
                <a:prstClr val="black"/>
              </a:solidFill>
            </a:endParaRPr>
          </a:p>
        </p:txBody>
      </p:sp>
      <p:pic>
        <p:nvPicPr>
          <p:cNvPr id="28" name="Picture 3" descr="C:\Users\xiang\Documents\GitHub\STim\StoryBoard\The World Is Flat\wikipedia-logo-en-bi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16224" y="668265"/>
            <a:ext cx="990600" cy="853281"/>
          </a:xfrm>
          <a:prstGeom prst="rect">
            <a:avLst/>
          </a:prstGeom>
          <a:noFill/>
          <a:extLst>
            <a:ext uri="{909E8E84-426E-40DD-AFC4-6F175D3DCCD1}">
              <a14:hiddenFill xmlns:a14="http://schemas.microsoft.com/office/drawing/2010/main">
                <a:solidFill>
                  <a:srgbClr val="FFFFFF"/>
                </a:solidFill>
              </a14:hiddenFill>
            </a:ext>
          </a:extLst>
        </p:spPr>
      </p:pic>
      <p:sp>
        <p:nvSpPr>
          <p:cNvPr id="16" name="Left Arrow 15">
            <a:hlinkClick r:id="rId5" action="ppaction://hlinksldjump"/>
          </p:cNvPr>
          <p:cNvSpPr/>
          <p:nvPr/>
        </p:nvSpPr>
        <p:spPr>
          <a:xfrm>
            <a:off x="427722" y="3862772"/>
            <a:ext cx="940703" cy="667632"/>
          </a:xfrm>
          <a:prstGeom prst="lef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prstClr val="black"/>
                </a:solidFill>
              </a:rPr>
              <a:t>Back</a:t>
            </a:r>
            <a:endParaRPr lang="en-CA" b="1" dirty="0">
              <a:solidFill>
                <a:prstClr val="black"/>
              </a:solidFill>
            </a:endParaRPr>
          </a:p>
          <a:p>
            <a:pPr lvl="0" algn="ctr"/>
            <a:endParaRPr lang="en-CA" b="1" dirty="0" smtClean="0">
              <a:solidFill>
                <a:prstClr val="black"/>
              </a:solidFill>
            </a:endParaRPr>
          </a:p>
          <a:p>
            <a:pPr algn="ctr"/>
            <a:endParaRPr lang="en-CA" dirty="0"/>
          </a:p>
        </p:txBody>
      </p:sp>
      <p:sp>
        <p:nvSpPr>
          <p:cNvPr id="34" name="Rectangle 33">
            <a:hlinkClick r:id="rId6" action="ppaction://hlinksldjump"/>
          </p:cNvPr>
          <p:cNvSpPr/>
          <p:nvPr/>
        </p:nvSpPr>
        <p:spPr>
          <a:xfrm>
            <a:off x="4569071" y="652351"/>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The World is Flat</a:t>
            </a:r>
            <a:endParaRPr lang="en-CA" dirty="0">
              <a:solidFill>
                <a:schemeClr val="tx1"/>
              </a:solidFill>
            </a:endParaRPr>
          </a:p>
        </p:txBody>
      </p:sp>
      <p:sp>
        <p:nvSpPr>
          <p:cNvPr id="35" name="Rectangle 34">
            <a:hlinkClick r:id="rId7" action="ppaction://hlinksldjump"/>
          </p:cNvPr>
          <p:cNvSpPr/>
          <p:nvPr/>
        </p:nvSpPr>
        <p:spPr>
          <a:xfrm>
            <a:off x="4569070" y="2006568"/>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Author</a:t>
            </a:r>
            <a:endParaRPr lang="en-CA" dirty="0">
              <a:solidFill>
                <a:schemeClr val="tx1"/>
              </a:solidFill>
            </a:endParaRPr>
          </a:p>
        </p:txBody>
      </p:sp>
      <p:sp>
        <p:nvSpPr>
          <p:cNvPr id="36" name="Rectangle 35">
            <a:hlinkClick r:id="rId5" action="ppaction://hlinksldjump"/>
          </p:cNvPr>
          <p:cNvSpPr/>
          <p:nvPr/>
        </p:nvSpPr>
        <p:spPr>
          <a:xfrm>
            <a:off x="4568826" y="3226976"/>
            <a:ext cx="1444501" cy="5067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Detail</a:t>
            </a:r>
            <a:endParaRPr lang="en-CA" dirty="0">
              <a:solidFill>
                <a:schemeClr val="tx1"/>
              </a:solidFill>
            </a:endParaRPr>
          </a:p>
        </p:txBody>
      </p:sp>
    </p:spTree>
    <p:extLst>
      <p:ext uri="{BB962C8B-B14F-4D97-AF65-F5344CB8AC3E}">
        <p14:creationId xmlns:p14="http://schemas.microsoft.com/office/powerpoint/2010/main" val="35618917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xiang\Documents\GitHub\STim\StoryBoard\imag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6533" y="4436582"/>
            <a:ext cx="2589167" cy="258651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a:off x="6245225" y="0"/>
            <a:ext cx="0" cy="7023100"/>
          </a:xfrm>
          <a:prstGeom prst="line">
            <a:avLst/>
          </a:prstGeom>
        </p:spPr>
        <p:style>
          <a:lnRef idx="1">
            <a:schemeClr val="accent1"/>
          </a:lnRef>
          <a:fillRef idx="0">
            <a:schemeClr val="accent1"/>
          </a:fillRef>
          <a:effectRef idx="0">
            <a:schemeClr val="accent1"/>
          </a:effectRef>
          <a:fontRef idx="minor">
            <a:schemeClr val="tx1"/>
          </a:fontRef>
        </p:style>
      </p:cxnSp>
      <p:pic>
        <p:nvPicPr>
          <p:cNvPr id="1027" name="Picture 3" descr="C:\Users\xiang\Documents\GitHub\STim\StoryBoard\worldisflat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1306" y="4436582"/>
            <a:ext cx="2706263" cy="258651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371961" y="1544757"/>
            <a:ext cx="3434863" cy="1015663"/>
          </a:xfrm>
          <a:prstGeom prst="rect">
            <a:avLst/>
          </a:prstGeom>
          <a:noFill/>
        </p:spPr>
        <p:txBody>
          <a:bodyPr wrap="square" rtlCol="0">
            <a:spAutoFit/>
          </a:bodyPr>
          <a:lstStyle/>
          <a:p>
            <a:r>
              <a:rPr lang="en-CA" sz="1000" dirty="0"/>
              <a:t>Friedman argues that outsourcing has allowed companies to split service and manufacturing activities into components which can be subcontracted and performed in the most efficient, cost-effective way. This process became easier with the mass distribution of fiber optic cables during the introduction of the World Wide Web.</a:t>
            </a:r>
          </a:p>
        </p:txBody>
      </p:sp>
      <p:sp>
        <p:nvSpPr>
          <p:cNvPr id="27" name="TextBox 26"/>
          <p:cNvSpPr txBox="1"/>
          <p:nvPr/>
        </p:nvSpPr>
        <p:spPr>
          <a:xfrm>
            <a:off x="427722" y="651418"/>
            <a:ext cx="1397903" cy="307777"/>
          </a:xfrm>
          <a:prstGeom prst="rect">
            <a:avLst/>
          </a:prstGeom>
          <a:noFill/>
        </p:spPr>
        <p:txBody>
          <a:bodyPr wrap="square" rtlCol="0">
            <a:spAutoFit/>
          </a:bodyPr>
          <a:lstStyle/>
          <a:p>
            <a:pPr lvl="0"/>
            <a:r>
              <a:rPr lang="en-CA" sz="1400" b="1" dirty="0" smtClean="0">
                <a:solidFill>
                  <a:prstClr val="black"/>
                </a:solidFill>
              </a:rPr>
              <a:t>Outsourcing</a:t>
            </a:r>
            <a:endParaRPr lang="en-CA" sz="1400" b="1" dirty="0">
              <a:solidFill>
                <a:prstClr val="black"/>
              </a:solidFill>
            </a:endParaRPr>
          </a:p>
        </p:txBody>
      </p:sp>
      <p:pic>
        <p:nvPicPr>
          <p:cNvPr id="24" name="Picture 2" descr="C:\Users\xiang\Documents\GitHub\STim\StoryBoard\The World Is Flat\outsourcing.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33516" y="645052"/>
            <a:ext cx="873308" cy="899705"/>
          </a:xfrm>
          <a:prstGeom prst="rect">
            <a:avLst/>
          </a:prstGeom>
          <a:noFill/>
          <a:extLst>
            <a:ext uri="{909E8E84-426E-40DD-AFC4-6F175D3DCCD1}">
              <a14:hiddenFill xmlns:a14="http://schemas.microsoft.com/office/drawing/2010/main">
                <a:solidFill>
                  <a:srgbClr val="FFFFFF"/>
                </a:solidFill>
              </a14:hiddenFill>
            </a:ext>
          </a:extLst>
        </p:spPr>
      </p:pic>
      <p:sp>
        <p:nvSpPr>
          <p:cNvPr id="16" name="Left Arrow 15">
            <a:hlinkClick r:id="rId5" action="ppaction://hlinksldjump"/>
          </p:cNvPr>
          <p:cNvSpPr/>
          <p:nvPr/>
        </p:nvSpPr>
        <p:spPr>
          <a:xfrm>
            <a:off x="427722" y="3862772"/>
            <a:ext cx="940703" cy="667632"/>
          </a:xfrm>
          <a:prstGeom prst="lef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prstClr val="black"/>
                </a:solidFill>
              </a:rPr>
              <a:t>Back</a:t>
            </a:r>
            <a:endParaRPr lang="en-CA" b="1" dirty="0">
              <a:solidFill>
                <a:prstClr val="black"/>
              </a:solidFill>
            </a:endParaRPr>
          </a:p>
          <a:p>
            <a:pPr lvl="0" algn="ctr"/>
            <a:endParaRPr lang="en-CA" b="1" dirty="0" smtClean="0">
              <a:solidFill>
                <a:prstClr val="black"/>
              </a:solidFill>
            </a:endParaRPr>
          </a:p>
          <a:p>
            <a:pPr algn="ctr"/>
            <a:endParaRPr lang="en-CA" dirty="0"/>
          </a:p>
        </p:txBody>
      </p:sp>
      <p:sp>
        <p:nvSpPr>
          <p:cNvPr id="34" name="Rectangle 33">
            <a:hlinkClick r:id="rId6" action="ppaction://hlinksldjump"/>
          </p:cNvPr>
          <p:cNvSpPr/>
          <p:nvPr/>
        </p:nvSpPr>
        <p:spPr>
          <a:xfrm>
            <a:off x="4569071" y="652351"/>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The World is Flat</a:t>
            </a:r>
            <a:endParaRPr lang="en-CA" dirty="0">
              <a:solidFill>
                <a:schemeClr val="tx1"/>
              </a:solidFill>
            </a:endParaRPr>
          </a:p>
        </p:txBody>
      </p:sp>
      <p:sp>
        <p:nvSpPr>
          <p:cNvPr id="35" name="Rectangle 34">
            <a:hlinkClick r:id="rId7" action="ppaction://hlinksldjump"/>
          </p:cNvPr>
          <p:cNvSpPr/>
          <p:nvPr/>
        </p:nvSpPr>
        <p:spPr>
          <a:xfrm>
            <a:off x="4569070" y="2006568"/>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Author</a:t>
            </a:r>
            <a:endParaRPr lang="en-CA" dirty="0">
              <a:solidFill>
                <a:schemeClr val="tx1"/>
              </a:solidFill>
            </a:endParaRPr>
          </a:p>
        </p:txBody>
      </p:sp>
      <p:sp>
        <p:nvSpPr>
          <p:cNvPr id="36" name="Rectangle 35">
            <a:hlinkClick r:id="rId5" action="ppaction://hlinksldjump"/>
          </p:cNvPr>
          <p:cNvSpPr/>
          <p:nvPr/>
        </p:nvSpPr>
        <p:spPr>
          <a:xfrm>
            <a:off x="4568826" y="3226976"/>
            <a:ext cx="1444501" cy="5067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Detail</a:t>
            </a:r>
            <a:endParaRPr lang="en-CA" dirty="0">
              <a:solidFill>
                <a:schemeClr val="tx1"/>
              </a:solidFill>
            </a:endParaRPr>
          </a:p>
        </p:txBody>
      </p:sp>
    </p:spTree>
    <p:extLst>
      <p:ext uri="{BB962C8B-B14F-4D97-AF65-F5344CB8AC3E}">
        <p14:creationId xmlns:p14="http://schemas.microsoft.com/office/powerpoint/2010/main" val="32044138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xiang\Documents\GitHub\STim\StoryBoard\imag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6533" y="4436582"/>
            <a:ext cx="2589167" cy="258651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a:off x="6245225" y="0"/>
            <a:ext cx="0" cy="7023100"/>
          </a:xfrm>
          <a:prstGeom prst="line">
            <a:avLst/>
          </a:prstGeom>
        </p:spPr>
        <p:style>
          <a:lnRef idx="1">
            <a:schemeClr val="accent1"/>
          </a:lnRef>
          <a:fillRef idx="0">
            <a:schemeClr val="accent1"/>
          </a:fillRef>
          <a:effectRef idx="0">
            <a:schemeClr val="accent1"/>
          </a:effectRef>
          <a:fontRef idx="minor">
            <a:schemeClr val="tx1"/>
          </a:fontRef>
        </p:style>
      </p:cxnSp>
      <p:pic>
        <p:nvPicPr>
          <p:cNvPr id="1027" name="Picture 3" descr="C:\Users\xiang\Documents\GitHub\STim\StoryBoard\worldisflat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1306" y="4436582"/>
            <a:ext cx="2706263" cy="258651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371961" y="1544757"/>
            <a:ext cx="3434863" cy="1169551"/>
          </a:xfrm>
          <a:prstGeom prst="rect">
            <a:avLst/>
          </a:prstGeom>
          <a:noFill/>
        </p:spPr>
        <p:txBody>
          <a:bodyPr wrap="square" rtlCol="0">
            <a:spAutoFit/>
          </a:bodyPr>
          <a:lstStyle/>
          <a:p>
            <a:r>
              <a:rPr lang="en-CA" sz="1000" dirty="0"/>
              <a:t>The internal relocation of a company's manufacturing or other processes to a foreign land to take advantage of less costly operations there. China's entrance in the WTO (World Trade Organization) allowed for greater competition in the playing field. Now countries such as Malaysia, Mexico, Brazil must compete against China and each other to have businesses offshore to them.</a:t>
            </a:r>
          </a:p>
        </p:txBody>
      </p:sp>
      <p:sp>
        <p:nvSpPr>
          <p:cNvPr id="27" name="TextBox 26"/>
          <p:cNvSpPr txBox="1"/>
          <p:nvPr/>
        </p:nvSpPr>
        <p:spPr>
          <a:xfrm>
            <a:off x="427478" y="652351"/>
            <a:ext cx="2388503" cy="307777"/>
          </a:xfrm>
          <a:prstGeom prst="rect">
            <a:avLst/>
          </a:prstGeom>
          <a:noFill/>
        </p:spPr>
        <p:txBody>
          <a:bodyPr wrap="square" rtlCol="0">
            <a:spAutoFit/>
          </a:bodyPr>
          <a:lstStyle/>
          <a:p>
            <a:pPr lvl="0"/>
            <a:r>
              <a:rPr lang="en-CA" sz="1400" b="1" dirty="0" smtClean="0">
                <a:solidFill>
                  <a:prstClr val="black"/>
                </a:solidFill>
              </a:rPr>
              <a:t>Offshoring</a:t>
            </a:r>
            <a:endParaRPr lang="en-CA" sz="1400" b="1" dirty="0">
              <a:solidFill>
                <a:prstClr val="black"/>
              </a:solidFill>
            </a:endParaRPr>
          </a:p>
        </p:txBody>
      </p:sp>
      <p:pic>
        <p:nvPicPr>
          <p:cNvPr id="24" name="Picture 2" descr="C:\Users\xiang\Documents\GitHub\STim\StoryBoard\The World Is Flat\2012-chinafactory-0627.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96719" y="645052"/>
            <a:ext cx="1210105" cy="899705"/>
          </a:xfrm>
          <a:prstGeom prst="rect">
            <a:avLst/>
          </a:prstGeom>
          <a:noFill/>
          <a:extLst>
            <a:ext uri="{909E8E84-426E-40DD-AFC4-6F175D3DCCD1}">
              <a14:hiddenFill xmlns:a14="http://schemas.microsoft.com/office/drawing/2010/main">
                <a:solidFill>
                  <a:srgbClr val="FFFFFF"/>
                </a:solidFill>
              </a14:hiddenFill>
            </a:ext>
          </a:extLst>
        </p:spPr>
      </p:pic>
      <p:sp>
        <p:nvSpPr>
          <p:cNvPr id="16" name="Left Arrow 15">
            <a:hlinkClick r:id="rId5" action="ppaction://hlinksldjump"/>
          </p:cNvPr>
          <p:cNvSpPr/>
          <p:nvPr/>
        </p:nvSpPr>
        <p:spPr>
          <a:xfrm>
            <a:off x="427722" y="3862772"/>
            <a:ext cx="940703" cy="667632"/>
          </a:xfrm>
          <a:prstGeom prst="lef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prstClr val="black"/>
                </a:solidFill>
              </a:rPr>
              <a:t>Back</a:t>
            </a:r>
            <a:endParaRPr lang="en-CA" b="1" dirty="0">
              <a:solidFill>
                <a:prstClr val="black"/>
              </a:solidFill>
            </a:endParaRPr>
          </a:p>
          <a:p>
            <a:pPr lvl="0" algn="ctr"/>
            <a:endParaRPr lang="en-CA" b="1" dirty="0" smtClean="0">
              <a:solidFill>
                <a:prstClr val="black"/>
              </a:solidFill>
            </a:endParaRPr>
          </a:p>
          <a:p>
            <a:pPr algn="ctr"/>
            <a:endParaRPr lang="en-CA" dirty="0"/>
          </a:p>
        </p:txBody>
      </p:sp>
      <p:sp>
        <p:nvSpPr>
          <p:cNvPr id="34" name="Rectangle 33">
            <a:hlinkClick r:id="rId6" action="ppaction://hlinksldjump"/>
          </p:cNvPr>
          <p:cNvSpPr/>
          <p:nvPr/>
        </p:nvSpPr>
        <p:spPr>
          <a:xfrm>
            <a:off x="4569071" y="652351"/>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The World is Flat</a:t>
            </a:r>
            <a:endParaRPr lang="en-CA" dirty="0">
              <a:solidFill>
                <a:schemeClr val="tx1"/>
              </a:solidFill>
            </a:endParaRPr>
          </a:p>
        </p:txBody>
      </p:sp>
      <p:sp>
        <p:nvSpPr>
          <p:cNvPr id="35" name="Rectangle 34">
            <a:hlinkClick r:id="rId7" action="ppaction://hlinksldjump"/>
          </p:cNvPr>
          <p:cNvSpPr/>
          <p:nvPr/>
        </p:nvSpPr>
        <p:spPr>
          <a:xfrm>
            <a:off x="4569070" y="2006568"/>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Author</a:t>
            </a:r>
            <a:endParaRPr lang="en-CA" dirty="0">
              <a:solidFill>
                <a:schemeClr val="tx1"/>
              </a:solidFill>
            </a:endParaRPr>
          </a:p>
        </p:txBody>
      </p:sp>
      <p:sp>
        <p:nvSpPr>
          <p:cNvPr id="36" name="Rectangle 35">
            <a:hlinkClick r:id="rId5" action="ppaction://hlinksldjump"/>
          </p:cNvPr>
          <p:cNvSpPr/>
          <p:nvPr/>
        </p:nvSpPr>
        <p:spPr>
          <a:xfrm>
            <a:off x="4568826" y="3226976"/>
            <a:ext cx="1444501" cy="5067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Detail</a:t>
            </a:r>
            <a:endParaRPr lang="en-CA" dirty="0">
              <a:solidFill>
                <a:schemeClr val="tx1"/>
              </a:solidFill>
            </a:endParaRPr>
          </a:p>
        </p:txBody>
      </p:sp>
    </p:spTree>
    <p:extLst>
      <p:ext uri="{BB962C8B-B14F-4D97-AF65-F5344CB8AC3E}">
        <p14:creationId xmlns:p14="http://schemas.microsoft.com/office/powerpoint/2010/main" val="36066676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327</TotalTime>
  <Words>745</Words>
  <Application>Microsoft Office PowerPoint</Application>
  <PresentationFormat>Custom</PresentationFormat>
  <Paragraphs>84</Paragraphs>
  <Slides>13</Slides>
  <Notes>0</Notes>
  <HiddenSlides>0</HiddenSlides>
  <MMClips>1</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xiang</dc:creator>
  <cp:lastModifiedBy>xiang guo</cp:lastModifiedBy>
  <cp:revision>102</cp:revision>
  <dcterms:created xsi:type="dcterms:W3CDTF">2006-08-16T00:00:00Z</dcterms:created>
  <dcterms:modified xsi:type="dcterms:W3CDTF">2013-02-23T23:26:59Z</dcterms:modified>
</cp:coreProperties>
</file>